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27"/>
  </p:notesMasterIdLst>
  <p:sldIdLst>
    <p:sldId id="264" r:id="rId2"/>
    <p:sldId id="260" r:id="rId3"/>
    <p:sldId id="259" r:id="rId4"/>
    <p:sldId id="290" r:id="rId5"/>
    <p:sldId id="268" r:id="rId6"/>
    <p:sldId id="263" r:id="rId7"/>
    <p:sldId id="269" r:id="rId8"/>
    <p:sldId id="265" r:id="rId9"/>
    <p:sldId id="270" r:id="rId10"/>
    <p:sldId id="285" r:id="rId11"/>
    <p:sldId id="276" r:id="rId12"/>
    <p:sldId id="277" r:id="rId13"/>
    <p:sldId id="288" r:id="rId14"/>
    <p:sldId id="280" r:id="rId15"/>
    <p:sldId id="278" r:id="rId16"/>
    <p:sldId id="281" r:id="rId17"/>
    <p:sldId id="266" r:id="rId18"/>
    <p:sldId id="267" r:id="rId19"/>
    <p:sldId id="272" r:id="rId20"/>
    <p:sldId id="283" r:id="rId21"/>
    <p:sldId id="279" r:id="rId22"/>
    <p:sldId id="282" r:id="rId23"/>
    <p:sldId id="287" r:id="rId24"/>
    <p:sldId id="286" r:id="rId25"/>
    <p:sldId id="289" r:id="rId2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7C3E2"/>
    <a:srgbClr val="CF8BCA"/>
    <a:srgbClr val="3CB7D8"/>
    <a:srgbClr val="8759DF"/>
    <a:srgbClr val="89B954"/>
    <a:srgbClr val="A1D963"/>
    <a:srgbClr val="F37457"/>
    <a:srgbClr val="FF8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C7DC341-0A32-425C-BE3C-8ECA09B56C2E}" type="datetimeFigureOut">
              <a:rPr lang="ja-JP" altLang="en-US"/>
              <a:pPr>
                <a:defRPr/>
              </a:pPr>
              <a:t>09.6.25</a:t>
            </a:fld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C11C488-71BF-4036-8F78-624441C3C9E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1C488-71BF-4036-8F78-624441C3C9E7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1C488-71BF-4036-8F78-624441C3C9E7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D862C1-E8E0-4CEA-BE55-AC24FB27E660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BA71B4-3A84-447E-947D-E94DC13A199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AC965-E346-45BA-8A0F-DDD60428116A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C419E-7A13-44B3-95C5-60DEA1410A4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縦書きタイトル/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E4228F29-7401-4A99-8A8E-C39FD2AB5917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4EB95650-E3EF-43E4-BDE0-F0497A8D864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BE42C-12F1-4427-BE15-3EBD2BD981EE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6A6C6C-2D24-4D4F-B7B5-06367864C7D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 ヘッダ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28F29-7401-4A99-8A8E-C39FD2AB5917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B95650-E3EF-43E4-BDE0-F0497A8D864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2C1140E0-9646-4752-BED9-2B83DD2338F4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2E7C158-7812-44B2-AC36-EDB7360C2F0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3BD3462-3721-47B2-8F14-18216687FEAE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1EFB057D-2324-4B58-A805-100294EA432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ja-JP" altLang="en-US"/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68E5F-1084-4CFA-9207-EB70777878D0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628BB5-D552-42EA-B0BD-DEC6488E49F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F2362-95D5-4EEB-B601-1A627F381FC0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330EBE-EA94-4AEC-90D8-8D829512D6A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8D8A6-2222-421C-8229-36C1BE9163B3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F0DCB0-24DA-4CE7-8001-6957B6AE1DC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と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4228F29-7401-4A99-8A8E-C39FD2AB5917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EB95650-E3EF-43E4-BDE0-F0497A8D864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228F29-7401-4A99-8A8E-C39FD2AB5917}" type="datetimeFigureOut">
              <a:rPr lang="ja-JP" altLang="en-US" smtClean="0"/>
              <a:pPr>
                <a:defRPr/>
              </a:pPr>
              <a:t>09.6.25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B95650-E3EF-43E4-BDE0-F0497A8D864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w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wmf"/><Relationship Id="rId5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7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Relationship Id="rId9" Type="http://schemas.openxmlformats.org/officeDocument/2006/relationships/image" Target="../media/image36.wmf"/><Relationship Id="rId3" Type="http://schemas.openxmlformats.org/officeDocument/2006/relationships/image" Target="../media/image30.wmf"/><Relationship Id="rId6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/>
          </p:nvPr>
        </p:nvSpPr>
        <p:spPr>
          <a:xfrm>
            <a:off x="2438400" y="3581400"/>
            <a:ext cx="6477000" cy="182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 smtClean="0"/>
              <a:t>北ヤードトライアル実験と</a:t>
            </a:r>
            <a:br>
              <a:rPr lang="ja-JP" altLang="en-US" dirty="0" smtClean="0"/>
            </a:br>
            <a:r>
              <a:rPr lang="ja-JP" altLang="en-US" dirty="0" smtClean="0"/>
              <a:t>これからの展開について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889" dirty="0" smtClean="0"/>
              <a:t>第</a:t>
            </a:r>
            <a:r>
              <a:rPr lang="en-US" altLang="ja-JP" sz="2889" dirty="0" smtClean="0"/>
              <a:t>5</a:t>
            </a:r>
            <a:r>
              <a:rPr lang="ja-JP" altLang="en-US" sz="2889" dirty="0" smtClean="0"/>
              <a:t>回</a:t>
            </a:r>
            <a:r>
              <a:rPr lang="en-US" altLang="ja-JP" sz="2889" dirty="0" smtClean="0"/>
              <a:t>CKP</a:t>
            </a:r>
            <a:r>
              <a:rPr lang="ja-JP" altLang="en-US" sz="2889" dirty="0" smtClean="0"/>
              <a:t>研究会</a:t>
            </a:r>
          </a:p>
        </p:txBody>
      </p:sp>
      <p:sp>
        <p:nvSpPr>
          <p:cNvPr id="14338" name="Rectangle 5"/>
          <p:cNvSpPr>
            <a:spLocks noGrp="1"/>
          </p:cNvSpPr>
          <p:nvPr>
            <p:ph type="subTitle" idx="1"/>
          </p:nvPr>
        </p:nvSpPr>
        <p:spPr>
          <a:xfrm>
            <a:off x="2438400" y="6096000"/>
            <a:ext cx="6705600" cy="68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800" dirty="0" smtClean="0">
                <a:solidFill>
                  <a:schemeClr val="tx1"/>
                </a:solidFill>
              </a:rPr>
              <a:t>2009.06.25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dirty="0" smtClean="0">
                <a:solidFill>
                  <a:schemeClr val="tx1"/>
                </a:solidFill>
              </a:rPr>
              <a:t>寺田 直美</a:t>
            </a:r>
            <a:r>
              <a:rPr lang="en-US" altLang="ja-JP" sz="2800" dirty="0" smtClean="0">
                <a:solidFill>
                  <a:schemeClr val="tx1"/>
                </a:solidFill>
              </a:rPr>
              <a:t>@NAIST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次回のデモに向けて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北ヤードトライアル</a:t>
            </a:r>
            <a:r>
              <a:rPr lang="en-US" altLang="ja-JP" dirty="0" smtClean="0"/>
              <a:t>WG(</a:t>
            </a:r>
            <a:r>
              <a:rPr lang="ja-JP" altLang="en-US" dirty="0" smtClean="0"/>
              <a:t>案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次回の北ヤードトライアルに向けて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今回は時間的な制約から、「やっつけ」的デモ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初回でイベント規模・雰囲気が分からなかった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様子がある程度見えて動き出したのが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ヶ月前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次回は時間をかけて練ったシステムを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今回のデモでおよその雰囲気は見えた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一時的コラボレーションではなく継続的プロジェクトとして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街の活性化、という再開発コンセプトと、今回のような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実世界指向のデモは方向性がうまく合うのではないか？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85800" y="5562600"/>
            <a:ext cx="78486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 smtClean="0"/>
              <a:t>定期的</a:t>
            </a:r>
            <a:r>
              <a:rPr kumimoji="1" lang="en-US" altLang="ja-JP" sz="2500" dirty="0" smtClean="0"/>
              <a:t>update</a:t>
            </a:r>
            <a:r>
              <a:rPr kumimoji="1" lang="ja-JP" altLang="en-US" sz="2500" dirty="0" smtClean="0"/>
              <a:t>をはかれる</a:t>
            </a:r>
            <a:r>
              <a:rPr kumimoji="1" lang="en-US" altLang="ja-JP" sz="2500" dirty="0" smtClean="0"/>
              <a:t>WG</a:t>
            </a:r>
            <a:r>
              <a:rPr kumimoji="1" lang="ja-JP" altLang="en-US" sz="2500" dirty="0" smtClean="0"/>
              <a:t>的な活動に</a:t>
            </a:r>
            <a:endParaRPr kumimoji="1" lang="en-US" altLang="ja-JP" sz="2500" dirty="0" smtClean="0"/>
          </a:p>
          <a:p>
            <a:pPr algn="ctr"/>
            <a:r>
              <a:rPr lang="ja-JP" altLang="en-US" sz="2500" dirty="0" smtClean="0"/>
              <a:t>それぞれ</a:t>
            </a:r>
            <a:r>
              <a:rPr kumimoji="1" lang="ja-JP" altLang="en-US" sz="2500" dirty="0" smtClean="0"/>
              <a:t>強い</a:t>
            </a:r>
            <a:r>
              <a:rPr kumimoji="1" lang="en-US" altLang="ja-JP" sz="2500" dirty="0" smtClean="0"/>
              <a:t>/</a:t>
            </a:r>
            <a:r>
              <a:rPr kumimoji="1" lang="ja-JP" altLang="en-US" sz="2500" dirty="0" smtClean="0"/>
              <a:t>できる分野を持ち寄</a:t>
            </a:r>
            <a:r>
              <a:rPr lang="ja-JP" altLang="en-US" sz="2500" dirty="0" smtClean="0"/>
              <a:t>る</a:t>
            </a:r>
            <a:endParaRPr kumimoji="1" lang="en-US" altLang="ja-JP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振り返ってみると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面白さはどこにあったのか？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実世界の延長線上にあるから面白い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実世界にはデジタル化されていない情報が大量に存在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時々刻々と情報は入れ替わる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場所に依存する、公開された</a:t>
            </a:r>
            <a:r>
              <a:rPr lang="en-US" altLang="ja-JP" dirty="0" smtClean="0"/>
              <a:t>/</a:t>
            </a:r>
            <a:r>
              <a:rPr lang="ja-JP" altLang="en-US" dirty="0" smtClean="0"/>
              <a:t>潜在している情報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公開・共有されている公共的情報</a:t>
            </a:r>
            <a:endParaRPr lang="en-US" altLang="ja-JP" dirty="0" smtClean="0"/>
          </a:p>
          <a:p>
            <a:pPr lvl="2"/>
            <a:r>
              <a:rPr lang="ja-JP" altLang="en-US" u="sng" dirty="0" smtClean="0"/>
              <a:t>個人が知っている・持っている</a:t>
            </a:r>
            <a:r>
              <a:rPr lang="en-US" altLang="ja-JP" u="sng" dirty="0" smtClean="0"/>
              <a:t>(</a:t>
            </a:r>
            <a:r>
              <a:rPr lang="ja-JP" altLang="en-US" u="sng" dirty="0" smtClean="0"/>
              <a:t>ものによっては主観的な</a:t>
            </a:r>
            <a:r>
              <a:rPr lang="en-US" altLang="ja-JP" u="sng" dirty="0" smtClean="0"/>
              <a:t>)</a:t>
            </a:r>
            <a:r>
              <a:rPr lang="ja-JP" altLang="en-US" u="sng" dirty="0" smtClean="0"/>
              <a:t>情報</a:t>
            </a:r>
            <a:endParaRPr lang="en-US" altLang="ja-JP" u="sng" dirty="0" smtClean="0"/>
          </a:p>
          <a:p>
            <a:pPr lvl="1"/>
            <a:r>
              <a:rPr lang="ja-JP" altLang="en-US" dirty="0" smtClean="0"/>
              <a:t>実世界</a:t>
            </a:r>
            <a:r>
              <a:rPr lang="en-US" altLang="ja-JP" dirty="0" smtClean="0"/>
              <a:t>←→</a:t>
            </a:r>
            <a:r>
              <a:rPr lang="ja-JP" altLang="en-US" dirty="0" smtClean="0"/>
              <a:t>バーチャル空間を行き来することによって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情報が新たな情報を生む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紹介された店に行ってみた</a:t>
            </a:r>
            <a:r>
              <a:rPr lang="en-US" altLang="ja-JP" dirty="0" smtClean="0"/>
              <a:t>→</a:t>
            </a:r>
            <a:r>
              <a:rPr lang="ja-JP" altLang="en-US" dirty="0" smtClean="0"/>
              <a:t>おいしかった！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観光スポットに行ってみた</a:t>
            </a:r>
            <a:r>
              <a:rPr lang="en-US" altLang="ja-JP" dirty="0" smtClean="0"/>
              <a:t>→</a:t>
            </a:r>
            <a:r>
              <a:rPr lang="ja-JP" altLang="en-US" dirty="0" smtClean="0"/>
              <a:t>工事中だった！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762000" y="5791200"/>
            <a:ext cx="7467600" cy="838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セカンドライフのような完全バーチャル空間ではなく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あくまで実世界指向で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ja-JP" altLang="en-US" sz="4222" dirty="0" smtClean="0"/>
              <a:t>疑似的な実空間</a:t>
            </a:r>
            <a:r>
              <a:rPr lang="en-US" altLang="ja-JP" sz="4222" dirty="0" smtClean="0"/>
              <a:t>(</a:t>
            </a:r>
            <a:r>
              <a:rPr lang="en-US" altLang="ja-JP" sz="4222" dirty="0" err="1" smtClean="0"/>
              <a:t>StreetView</a:t>
            </a:r>
            <a:r>
              <a:rPr lang="en-US" altLang="ja-JP" sz="4222" dirty="0" smtClean="0"/>
              <a:t>)</a:t>
            </a:r>
            <a:br>
              <a:rPr lang="en-US" altLang="ja-JP" sz="4222" dirty="0" smtClean="0"/>
            </a:br>
            <a:r>
              <a:rPr lang="ja-JP" altLang="en-US" sz="4222" dirty="0" smtClean="0"/>
              <a:t>ウォークスルーによる情報提供の良さ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能動的情報収集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検索・</a:t>
            </a:r>
            <a:r>
              <a:rPr lang="en-US" altLang="ja-JP" dirty="0" smtClean="0"/>
              <a:t>RSS</a:t>
            </a:r>
            <a:r>
              <a:rPr lang="ja-JP" altLang="en-US" dirty="0" smtClean="0"/>
              <a:t>登録・メールマガジン登録など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必要な情報は入るが情報は選択的</a:t>
            </a:r>
            <a:endParaRPr lang="en-US" altLang="ja-JP" dirty="0" smtClean="0"/>
          </a:p>
          <a:p>
            <a:r>
              <a:rPr lang="ja-JP" altLang="en-US" u="sng" dirty="0" smtClean="0"/>
              <a:t>受動的情報収集</a:t>
            </a:r>
            <a:endParaRPr lang="en-US" altLang="ja-JP" u="sng" dirty="0" smtClean="0"/>
          </a:p>
          <a:p>
            <a:pPr lvl="1"/>
            <a:r>
              <a:rPr lang="ja-JP" altLang="en-US" dirty="0" smtClean="0"/>
              <a:t>場所に関連した情報を並べる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「位置」というフィルタが入る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不要な情報も入るが良い意味で意図しない情報が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得られる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新聞・雑誌あるいは幕の内弁当的な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場所移動の入力が歩行動作になることで、自然と受け入れやすい速度で情報が得られていた？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16" name="下矢印 15"/>
          <p:cNvSpPr/>
          <p:nvPr/>
        </p:nvSpPr>
        <p:spPr>
          <a:xfrm rot="2156652">
            <a:off x="7209166" y="2770040"/>
            <a:ext cx="543757" cy="5939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989144"/>
            <a:ext cx="914400" cy="1037229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 rot="18186823">
            <a:off x="6145210" y="2912375"/>
            <a:ext cx="543757" cy="5939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5400000">
            <a:off x="7590168" y="3379641"/>
            <a:ext cx="543757" cy="5939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次回のデモに向けて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デモシステムのイメージ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sz="3200" dirty="0" smtClean="0"/>
              <a:t>次回デモでのシステム</a:t>
            </a:r>
            <a:endParaRPr lang="en-US" altLang="ja-JP" sz="3200" dirty="0" smtClean="0"/>
          </a:p>
          <a:p>
            <a:pPr lvl="1"/>
            <a:r>
              <a:rPr lang="ja-JP" altLang="en-US" dirty="0" smtClean="0"/>
              <a:t>単に今回のシステムに付け足すだけではつまらない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簡易没入</a:t>
            </a:r>
            <a:r>
              <a:rPr lang="en-US" altLang="ja-JP" dirty="0" err="1" smtClean="0"/>
              <a:t>StreetView</a:t>
            </a:r>
            <a:r>
              <a:rPr lang="ja-JP" altLang="en-US" dirty="0" smtClean="0"/>
              <a:t>の良さは生かしたい</a:t>
            </a:r>
            <a:endParaRPr lang="en-US" altLang="ja-JP" dirty="0" smtClean="0"/>
          </a:p>
          <a:p>
            <a:r>
              <a:rPr lang="ja-JP" altLang="en-US" sz="3200" dirty="0" smtClean="0"/>
              <a:t>キーワード</a:t>
            </a:r>
            <a:endParaRPr lang="en-US" altLang="ja-JP" sz="3200" dirty="0" smtClean="0"/>
          </a:p>
          <a:p>
            <a:pPr lvl="1"/>
            <a:r>
              <a:rPr lang="ja-JP" altLang="en-US" dirty="0" smtClean="0"/>
              <a:t>実世界指向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体験型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コミュニケーションベース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300" dirty="0" smtClean="0"/>
              <a:t>発展の方向性</a:t>
            </a:r>
            <a:endParaRPr lang="ja-JP" altLang="en-US" sz="43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953000" y="4267200"/>
            <a:ext cx="609600" cy="533400"/>
          </a:xfrm>
          <a:prstGeom prst="straightConnector1">
            <a:avLst/>
          </a:prstGeom>
          <a:ln w="38100" cmpd="sng">
            <a:solidFill>
              <a:srgbClr val="8759DF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 flipH="1" flipV="1">
            <a:off x="4953000" y="3429000"/>
            <a:ext cx="838200" cy="838200"/>
          </a:xfrm>
          <a:prstGeom prst="straightConnector1">
            <a:avLst/>
          </a:prstGeom>
          <a:ln w="38100" cmpd="sng">
            <a:solidFill>
              <a:srgbClr val="3CB7D8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0800000" flipV="1">
            <a:off x="4038600" y="4267200"/>
            <a:ext cx="914400" cy="762000"/>
          </a:xfrm>
          <a:prstGeom prst="straightConnector1">
            <a:avLst/>
          </a:prstGeom>
          <a:ln w="38100" cmpd="sng">
            <a:solidFill>
              <a:srgbClr val="89B954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>
            <a:off x="3886200" y="3505200"/>
            <a:ext cx="1066800" cy="838200"/>
          </a:xfrm>
          <a:prstGeom prst="straightConnector1">
            <a:avLst/>
          </a:prstGeom>
          <a:ln w="38100" cmpd="sng">
            <a:solidFill>
              <a:srgbClr val="CF8BC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1066800" y="2438400"/>
            <a:ext cx="2895600" cy="1143000"/>
          </a:xfrm>
          <a:prstGeom prst="roundRect">
            <a:avLst/>
          </a:prstGeom>
          <a:solidFill>
            <a:srgbClr val="CF8BCA"/>
          </a:solidFill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ight" fov="2700000">
              <a:rot lat="0" lon="20400000" rev="0"/>
            </a:camera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u="sng" dirty="0" smtClean="0"/>
              <a:t>コンテンツの充実</a:t>
            </a:r>
            <a:endParaRPr lang="en-US" altLang="ja-JP" sz="2400" u="sng" dirty="0" smtClean="0"/>
          </a:p>
          <a:p>
            <a:pPr algn="ctr"/>
            <a:r>
              <a:rPr lang="ja-JP" altLang="en-US" sz="2400" dirty="0" smtClean="0"/>
              <a:t>情報ソースを広げる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838200" y="4876800"/>
            <a:ext cx="3352800" cy="1143000"/>
          </a:xfrm>
          <a:prstGeom prst="roundRect">
            <a:avLst/>
          </a:prstGeom>
          <a:solidFill>
            <a:srgbClr val="89B954"/>
          </a:solidFill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isometricOffAxis1Right">
              <a:rot lat="1080000" lon="20040000" rev="0"/>
            </a:camera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u="sng" dirty="0" smtClean="0"/>
              <a:t>利用シーン</a:t>
            </a:r>
          </a:p>
          <a:p>
            <a:pPr algn="ctr"/>
            <a:r>
              <a:rPr lang="ja-JP" altLang="en-US" sz="2400" dirty="0" smtClean="0"/>
              <a:t>モバイル環境への応用</a:t>
            </a:r>
            <a:endParaRPr lang="en-US" altLang="ja-JP" sz="2400" dirty="0" smtClean="0"/>
          </a:p>
        </p:txBody>
      </p:sp>
      <p:pic>
        <p:nvPicPr>
          <p:cNvPr id="15" name="コンテンツ プレースホルダ 14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59226" r="-59226"/>
          <a:stretch>
            <a:fillRect/>
          </a:stretch>
        </p:blipFill>
        <p:spPr>
          <a:xfrm>
            <a:off x="0" y="5410200"/>
            <a:ext cx="1673352" cy="922689"/>
          </a:xfrm>
        </p:spPr>
      </p:pic>
      <p:sp>
        <p:nvSpPr>
          <p:cNvPr id="24" name="角丸四角形 23"/>
          <p:cNvSpPr/>
          <p:nvPr/>
        </p:nvSpPr>
        <p:spPr>
          <a:xfrm>
            <a:off x="5410200" y="2286000"/>
            <a:ext cx="3505200" cy="1143000"/>
          </a:xfrm>
          <a:prstGeom prst="roundRect">
            <a:avLst/>
          </a:prstGeom>
          <a:solidFill>
            <a:srgbClr val="3CB7D8"/>
          </a:solidFill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Left" fov="2700000">
              <a:rot lat="0" lon="1200000" rev="0"/>
            </a:camera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u="sng" dirty="0" smtClean="0"/>
              <a:t>時間軸を考慮</a:t>
            </a:r>
            <a:endParaRPr lang="en-US" altLang="ja-JP" sz="2400" u="sng" dirty="0" smtClean="0"/>
          </a:p>
          <a:p>
            <a:pPr algn="ctr"/>
            <a:r>
              <a:rPr lang="ja-JP" altLang="en-US" sz="2400" dirty="0" smtClean="0"/>
              <a:t>リアルタイム情報を反映</a:t>
            </a:r>
            <a:endParaRPr lang="en-US" altLang="ja-JP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676400"/>
            <a:ext cx="1066800" cy="1066800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5334000" y="4800600"/>
            <a:ext cx="3581400" cy="1371600"/>
          </a:xfrm>
          <a:prstGeom prst="roundRect">
            <a:avLst/>
          </a:prstGeom>
          <a:solidFill>
            <a:srgbClr val="8759DF"/>
          </a:solidFill>
          <a:effectLst>
            <a:outerShdw blurRad="38100" dist="30000" dir="5400000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isometricOffAxis2Left">
              <a:rot lat="1080000" lon="1560000" rev="0"/>
            </a:camera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u="sng" dirty="0" smtClean="0"/>
              <a:t>地図情報インポート</a:t>
            </a:r>
            <a:endParaRPr lang="en-US" altLang="ja-JP" sz="2400" u="sng" dirty="0" smtClean="0"/>
          </a:p>
          <a:p>
            <a:pPr algn="ctr"/>
            <a:r>
              <a:rPr lang="en-US" altLang="ja-JP" sz="2400" dirty="0" err="1" smtClean="0"/>
              <a:t>StreetView</a:t>
            </a:r>
            <a:r>
              <a:rPr lang="ja-JP" altLang="en-US" sz="2400" dirty="0" smtClean="0"/>
              <a:t>以外の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場所での活用</a:t>
            </a:r>
            <a:endParaRPr lang="en-US" altLang="ja-JP" sz="2400" dirty="0" smtClean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905" y="3962400"/>
            <a:ext cx="1433095" cy="1219200"/>
          </a:xfrm>
          <a:prstGeom prst="rect">
            <a:avLst/>
          </a:prstGeom>
        </p:spPr>
      </p:pic>
      <p:sp>
        <p:nvSpPr>
          <p:cNvPr id="26" name="円/楕円 25"/>
          <p:cNvSpPr/>
          <p:nvPr/>
        </p:nvSpPr>
        <p:spPr>
          <a:xfrm>
            <a:off x="4572000" y="4038600"/>
            <a:ext cx="685800" cy="533400"/>
          </a:xfrm>
          <a:prstGeom prst="ellipse">
            <a:avLst/>
          </a:prstGeom>
          <a:effectLst>
            <a:glow rad="228600">
              <a:schemeClr val="accent2">
                <a:alpha val="75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600200"/>
            <a:ext cx="1447800" cy="1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発展にあたっての課題</a:t>
            </a:r>
            <a:r>
              <a:rPr lang="en-US" altLang="ja-JP" dirty="0" smtClean="0"/>
              <a:t>(1)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8153400" cy="5105400"/>
          </a:xfrm>
        </p:spPr>
        <p:txBody>
          <a:bodyPr>
            <a:normAutofit/>
          </a:bodyPr>
          <a:lstStyle/>
          <a:p>
            <a:r>
              <a:rPr lang="en-US" altLang="ja-JP" sz="3200" u="sng" dirty="0" err="1" smtClean="0"/>
              <a:t>StreetView</a:t>
            </a:r>
            <a:r>
              <a:rPr lang="ja-JP" altLang="en-US" sz="3200" u="sng" dirty="0" smtClean="0"/>
              <a:t>以外の場所での活用</a:t>
            </a:r>
            <a:endParaRPr lang="en-US" altLang="ja-JP" u="sng" dirty="0" smtClean="0"/>
          </a:p>
          <a:p>
            <a:pPr lvl="1"/>
            <a:r>
              <a:rPr lang="ja-JP" altLang="en-US" dirty="0" smtClean="0"/>
              <a:t>映像を撮ればインポートできるように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全方位カメラ映像等からの地図作成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簡単にインポートできるシステムがあるとよい？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GPS</a:t>
            </a:r>
            <a:r>
              <a:rPr lang="ja-JP" altLang="en-US" dirty="0" smtClean="0"/>
              <a:t>情報が使えない場合の位置測位方法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センサ情報や無線波強度の利用</a:t>
            </a:r>
            <a:endParaRPr lang="en-US" altLang="ja-JP" dirty="0" smtClean="0"/>
          </a:p>
          <a:p>
            <a:pPr lvl="8"/>
            <a:endParaRPr lang="en-US" altLang="ja-JP" dirty="0" smtClean="0"/>
          </a:p>
          <a:p>
            <a:r>
              <a:rPr lang="ja-JP" altLang="en-US" dirty="0" smtClean="0"/>
              <a:t>モバイル環境で使えるように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Android</a:t>
            </a:r>
            <a:r>
              <a:rPr lang="ja-JP" altLang="en-US" dirty="0" smtClean="0"/>
              <a:t>端末でのインタフェース開発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581400"/>
            <a:ext cx="1587500" cy="1143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524000"/>
            <a:ext cx="1066800" cy="1066800"/>
          </a:xfrm>
          <a:prstGeom prst="rect">
            <a:avLst/>
          </a:prstGeom>
        </p:spPr>
      </p:pic>
      <p:sp>
        <p:nvSpPr>
          <p:cNvPr id="7" name="屈折矢印 6"/>
          <p:cNvSpPr/>
          <p:nvPr/>
        </p:nvSpPr>
        <p:spPr>
          <a:xfrm rot="2896851">
            <a:off x="7606398" y="2450309"/>
            <a:ext cx="1155966" cy="685800"/>
          </a:xfrm>
          <a:prstGeom prst="bentUpArrow">
            <a:avLst>
              <a:gd name="adj1" fmla="val 24942"/>
              <a:gd name="adj2" fmla="val 2304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発展にあたっての課題</a:t>
            </a:r>
            <a:r>
              <a:rPr lang="en-US" altLang="ja-JP" dirty="0" smtClean="0"/>
              <a:t>(2)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sz="3200" u="sng" dirty="0" smtClean="0"/>
              <a:t>情報ソースを広げる</a:t>
            </a:r>
          </a:p>
          <a:p>
            <a:pPr lvl="1"/>
            <a:r>
              <a:rPr lang="ja-JP" altLang="en-US" dirty="0" smtClean="0"/>
              <a:t>情報収集部分</a:t>
            </a:r>
            <a:r>
              <a:rPr lang="en-US" altLang="ja-JP" dirty="0" smtClean="0"/>
              <a:t>(strict)</a:t>
            </a:r>
          </a:p>
          <a:p>
            <a:pPr lvl="2"/>
            <a:r>
              <a:rPr lang="en-US" altLang="ja-JP" dirty="0" smtClean="0"/>
              <a:t>Web</a:t>
            </a:r>
            <a:r>
              <a:rPr lang="ja-JP" altLang="en-US" dirty="0" smtClean="0"/>
              <a:t>からの集約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ユーザによる入力・評価インタフェース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情報収集部分</a:t>
            </a:r>
            <a:r>
              <a:rPr lang="en-US" altLang="ja-JP" dirty="0" smtClean="0"/>
              <a:t>(loose)</a:t>
            </a:r>
          </a:p>
          <a:p>
            <a:pPr lvl="2"/>
            <a:r>
              <a:rPr lang="ja-JP" altLang="en-US" u="sng" dirty="0" smtClean="0"/>
              <a:t>コミュニケーションツールを用いたゆるい情報提供</a:t>
            </a:r>
            <a:endParaRPr lang="en-US" altLang="ja-JP" u="sng" dirty="0" smtClean="0"/>
          </a:p>
          <a:p>
            <a:pPr lvl="8"/>
            <a:endParaRPr lang="en-US" altLang="ja-JP" dirty="0" smtClean="0"/>
          </a:p>
          <a:p>
            <a:r>
              <a:rPr lang="ja-JP" altLang="en-US" dirty="0" smtClean="0"/>
              <a:t>リアルタイム情報を反映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ライブカメラで</a:t>
            </a:r>
            <a:r>
              <a:rPr lang="en-US" altLang="ja-JP" dirty="0" smtClean="0"/>
              <a:t>24</a:t>
            </a:r>
            <a:r>
              <a:rPr lang="ja-JP" altLang="en-US" dirty="0" smtClean="0"/>
              <a:t>時間中継状態</a:t>
            </a:r>
            <a:r>
              <a:rPr lang="en-US" altLang="ja-JP" dirty="0" smtClean="0"/>
              <a:t>(?)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524000"/>
            <a:ext cx="2046287" cy="2385386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5486400" y="1828800"/>
            <a:ext cx="1066800" cy="609600"/>
          </a:xfrm>
          <a:prstGeom prst="wedgeEllipseCallout">
            <a:avLst>
              <a:gd name="adj1" fmla="val 70634"/>
              <a:gd name="adj2" fmla="val 65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848600" y="1219200"/>
            <a:ext cx="914400" cy="685800"/>
          </a:xfrm>
          <a:prstGeom prst="wedgeRoundRectCallout">
            <a:avLst>
              <a:gd name="adj1" fmla="val -39465"/>
              <a:gd name="adj2" fmla="val 94121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StreetView</a:t>
            </a:r>
            <a:r>
              <a:rPr lang="ja-JP" altLang="en-US" dirty="0" smtClean="0"/>
              <a:t>以外の場所での活用</a:t>
            </a:r>
            <a:endParaRPr lang="en-US" altLang="ja-JP" dirty="0" smtClean="0"/>
          </a:p>
        </p:txBody>
      </p:sp>
      <p:sp>
        <p:nvSpPr>
          <p:cNvPr id="30722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err="1" smtClean="0"/>
              <a:t>StreetView</a:t>
            </a:r>
            <a:r>
              <a:rPr lang="ja-JP" altLang="en-US" dirty="0" smtClean="0"/>
              <a:t>にはない</a:t>
            </a:r>
            <a:r>
              <a:rPr lang="en-US" altLang="ja-JP" dirty="0" smtClean="0"/>
              <a:t>/</a:t>
            </a:r>
            <a:r>
              <a:rPr lang="ja-JP" altLang="en-US" dirty="0" smtClean="0"/>
              <a:t>入れたくない空間での利用</a:t>
            </a:r>
          </a:p>
          <a:p>
            <a:pPr lvl="1" eaLnBrk="1" hangingPunct="1"/>
            <a:r>
              <a:rPr lang="ja-JP" altLang="en-US" dirty="0" smtClean="0"/>
              <a:t>屋内空間</a:t>
            </a:r>
          </a:p>
          <a:p>
            <a:pPr lvl="1" eaLnBrk="1" hangingPunct="1"/>
            <a:r>
              <a:rPr lang="ja-JP" altLang="en-US" dirty="0" smtClean="0"/>
              <a:t>私有地内</a:t>
            </a:r>
          </a:p>
          <a:p>
            <a:pPr lvl="1" eaLnBrk="1" hangingPunct="1"/>
            <a:r>
              <a:rPr lang="ja-JP" altLang="en-US" dirty="0" smtClean="0"/>
              <a:t>イベント会場等テンポラリな場所</a:t>
            </a:r>
          </a:p>
          <a:p>
            <a:pPr eaLnBrk="1" hangingPunct="1"/>
            <a:r>
              <a:rPr lang="ja-JP" altLang="en-US" dirty="0" smtClean="0"/>
              <a:t>全方位カメラ映像を用いた簡易な地図構築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撮影してインポートすれば使えるように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情報をレイヤマッピングできるように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全方位カメラ映像への</a:t>
            </a:r>
            <a:br>
              <a:rPr lang="ja-JP" altLang="en-US" sz="4000" smtClean="0"/>
            </a:br>
            <a:r>
              <a:rPr lang="ja-JP" altLang="en-US" sz="4000" smtClean="0"/>
              <a:t>コンテンツマッピング</a:t>
            </a:r>
          </a:p>
        </p:txBody>
      </p:sp>
      <p:sp>
        <p:nvSpPr>
          <p:cNvPr id="33794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ja-JP" altLang="en-US" dirty="0" smtClean="0"/>
              <a:t>全方位カメラ</a:t>
            </a:r>
          </a:p>
          <a:p>
            <a:pPr lvl="1" eaLnBrk="1" hangingPunct="1"/>
            <a:r>
              <a:rPr lang="en-US" altLang="ja-JP" dirty="0" smtClean="0"/>
              <a:t>Ladybug2</a:t>
            </a:r>
          </a:p>
          <a:p>
            <a:pPr lvl="2"/>
            <a:r>
              <a:rPr lang="ja-JP" altLang="en-US" dirty="0" smtClean="0"/>
              <a:t>周囲に</a:t>
            </a:r>
            <a:r>
              <a:rPr lang="en-US" altLang="ja-JP" dirty="0" smtClean="0"/>
              <a:t>5</a:t>
            </a:r>
            <a:r>
              <a:rPr lang="ja-JP" altLang="en-US" dirty="0" smtClean="0"/>
              <a:t>つのカメラ</a:t>
            </a:r>
            <a:r>
              <a:rPr lang="en-US" altLang="ja-JP" dirty="0" smtClean="0"/>
              <a:t>+</a:t>
            </a:r>
            <a:r>
              <a:rPr lang="ja-JP" altLang="en-US" dirty="0" smtClean="0"/>
              <a:t>上部に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つのカメラ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30fps, JPEG</a:t>
            </a:r>
            <a:r>
              <a:rPr lang="ja-JP" altLang="en-US" dirty="0" smtClean="0"/>
              <a:t>圧縮（</a:t>
            </a:r>
            <a:r>
              <a:rPr lang="en-US" altLang="ja-JP" dirty="0" smtClean="0"/>
              <a:t>SDK</a:t>
            </a:r>
            <a:r>
              <a:rPr lang="ja-JP" altLang="en-US" dirty="0" smtClean="0"/>
              <a:t>でパノラマ合成、操作）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映像の取り扱いは</a:t>
            </a:r>
            <a:r>
              <a:rPr lang="en-US" altLang="ja-JP" dirty="0" err="1" smtClean="0"/>
              <a:t>StreetView</a:t>
            </a:r>
            <a:r>
              <a:rPr lang="ja-JP" altLang="en-US" dirty="0" smtClean="0"/>
              <a:t>類似</a:t>
            </a:r>
            <a:endParaRPr lang="en-US" altLang="ja-JP" dirty="0" smtClean="0"/>
          </a:p>
        </p:txBody>
      </p:sp>
      <p:pic>
        <p:nvPicPr>
          <p:cNvPr id="33795" name="Picture 7" descr="shinjuku2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766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ladybu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76400"/>
            <a:ext cx="17605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屋内空間での位置推定</a:t>
            </a:r>
          </a:p>
        </p:txBody>
      </p:sp>
      <p:sp>
        <p:nvSpPr>
          <p:cNvPr id="35842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ja-JP" dirty="0" smtClean="0"/>
              <a:t>GPS</a:t>
            </a:r>
            <a:r>
              <a:rPr lang="ja-JP" altLang="en-US" dirty="0" smtClean="0"/>
              <a:t>情報が利用困難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ピンポイント的に</a:t>
            </a:r>
            <a:r>
              <a:rPr lang="en-US" altLang="ja-JP" dirty="0" smtClean="0"/>
              <a:t>GPS</a:t>
            </a:r>
            <a:r>
              <a:rPr lang="ja-JP" altLang="en-US" dirty="0" smtClean="0"/>
              <a:t>情報を付加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屋外・地上データと同じ枠組みで取り扱いたい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出入り口等何カ所か分かる箇所には</a:t>
            </a:r>
            <a:r>
              <a:rPr lang="en-US" altLang="ja-JP" dirty="0" smtClean="0"/>
              <a:t>GPS</a:t>
            </a:r>
            <a:r>
              <a:rPr lang="ja-JP" altLang="en-US" dirty="0" smtClean="0"/>
              <a:t>情報を</a:t>
            </a:r>
            <a:endParaRPr lang="en-US" altLang="ja-JP" dirty="0" smtClean="0"/>
          </a:p>
          <a:p>
            <a:r>
              <a:rPr lang="ja-JP" altLang="en-US" dirty="0" smtClean="0"/>
              <a:t>位置を特定するための代替手段</a:t>
            </a:r>
          </a:p>
          <a:p>
            <a:pPr lvl="1"/>
            <a:r>
              <a:rPr lang="ja-JP" altLang="en-US" dirty="0" smtClean="0"/>
              <a:t>無線を利用したもの</a:t>
            </a:r>
          </a:p>
          <a:p>
            <a:pPr lvl="2"/>
            <a:r>
              <a:rPr lang="ja-JP" altLang="en-US" dirty="0" smtClean="0"/>
              <a:t>無線波強度による</a:t>
            </a:r>
            <a:r>
              <a:rPr lang="en-US" altLang="ja-JP" dirty="0" smtClean="0"/>
              <a:t>3</a:t>
            </a:r>
            <a:r>
              <a:rPr lang="ja-JP" altLang="en-US" dirty="0" smtClean="0"/>
              <a:t>点測位</a:t>
            </a:r>
            <a:endParaRPr lang="en-US" altLang="ja-JP" dirty="0" smtClean="0"/>
          </a:p>
          <a:p>
            <a:pPr lvl="2" eaLnBrk="1" hangingPunct="1"/>
            <a:r>
              <a:rPr lang="en-US" altLang="ja-JP" dirty="0" err="1" smtClean="0"/>
              <a:t>PlaceEngine</a:t>
            </a:r>
            <a:r>
              <a:rPr lang="en-US" altLang="ja-JP" dirty="0" smtClean="0"/>
              <a:t> beta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センサ情報</a:t>
            </a:r>
          </a:p>
          <a:p>
            <a:pPr lvl="2"/>
            <a:r>
              <a:rPr lang="ja-JP" altLang="en-US" dirty="0" smtClean="0"/>
              <a:t>動線上に通過検出センサを配置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壁の埋め込みセンサを使った、カメラ方向推定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カメラ映像分析による位置情報修正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971800"/>
            <a:ext cx="677863" cy="1768034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295400" y="5943600"/>
            <a:ext cx="594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300" dirty="0" smtClean="0"/>
              <a:t>どの精度まで必要かを考える必要あり</a:t>
            </a:r>
            <a:endParaRPr kumimoji="1" lang="ja-JP" alt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大阪北ヤードナレッジキャピタル</a:t>
            </a:r>
            <a:br>
              <a:rPr lang="ja-JP" altLang="en-US" sz="4000" smtClean="0"/>
            </a:br>
            <a:r>
              <a:rPr lang="ja-JP" altLang="en-US" sz="4000" smtClean="0"/>
              <a:t>トライアル</a:t>
            </a:r>
            <a:r>
              <a:rPr lang="en-US" altLang="ja-JP" sz="4000" smtClean="0"/>
              <a:t>2009</a:t>
            </a:r>
            <a:endParaRPr lang="ja-JP" altLang="en-US" sz="4000" smtClean="0"/>
          </a:p>
        </p:txBody>
      </p:sp>
      <p:sp>
        <p:nvSpPr>
          <p:cNvPr id="16386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イベント概要</a:t>
            </a:r>
          </a:p>
          <a:p>
            <a:pPr lvl="1" eaLnBrk="1" hangingPunct="1"/>
            <a:r>
              <a:rPr lang="ja-JP" altLang="en-US" dirty="0" smtClean="0"/>
              <a:t>日時：</a:t>
            </a:r>
            <a:r>
              <a:rPr lang="en-US" altLang="ja-JP" dirty="0" smtClean="0"/>
              <a:t>2009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12-13</a:t>
            </a:r>
            <a:r>
              <a:rPr lang="ja-JP" altLang="en-US" dirty="0" smtClean="0"/>
              <a:t>日</a:t>
            </a:r>
          </a:p>
          <a:p>
            <a:pPr lvl="1" eaLnBrk="1" hangingPunct="1"/>
            <a:r>
              <a:rPr lang="ja-JP" altLang="en-US" dirty="0" smtClean="0"/>
              <a:t>場所</a:t>
            </a:r>
            <a:r>
              <a:rPr lang="en-US" altLang="ja-JP" dirty="0" smtClean="0"/>
              <a:t>:</a:t>
            </a:r>
            <a:r>
              <a:rPr lang="ja-JP" altLang="en-US" dirty="0" smtClean="0"/>
              <a:t>堂島リバーフォーラム</a:t>
            </a:r>
          </a:p>
          <a:p>
            <a:pPr lvl="1" eaLnBrk="1" hangingPunct="1"/>
            <a:r>
              <a:rPr lang="ja-JP" altLang="en-US" dirty="0" smtClean="0"/>
              <a:t>主催</a:t>
            </a:r>
            <a:r>
              <a:rPr lang="en-US" altLang="ja-JP" dirty="0" smtClean="0"/>
              <a:t>: KMO</a:t>
            </a:r>
            <a:r>
              <a:rPr lang="ja-JP" altLang="en-US" dirty="0" smtClean="0"/>
              <a:t>設立準備委員会</a:t>
            </a:r>
          </a:p>
          <a:p>
            <a:pPr eaLnBrk="1" hangingPunct="1"/>
            <a:r>
              <a:rPr lang="ja-JP" altLang="en-US" u="sng" dirty="0" smtClean="0"/>
              <a:t>サイバー関西プロジェクト</a:t>
            </a:r>
            <a:r>
              <a:rPr lang="ja-JP" altLang="en-US" dirty="0" smtClean="0"/>
              <a:t>として出展</a:t>
            </a:r>
          </a:p>
          <a:p>
            <a:pPr lvl="1" eaLnBrk="1" hangingPunct="1"/>
            <a:r>
              <a:rPr lang="ja-JP" altLang="en-US" dirty="0" smtClean="0"/>
              <a:t>関西におけるコラボレーションの先駆けとして</a:t>
            </a:r>
          </a:p>
          <a:p>
            <a:pPr eaLnBrk="1" hangingPunct="1"/>
            <a:endParaRPr lang="ja-JP" altLang="en-US" dirty="0" smtClean="0"/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539750" y="5084763"/>
            <a:ext cx="8064500" cy="863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500" dirty="0"/>
              <a:t>簡易的な没入システムでバーチャル空間を歩ける</a:t>
            </a:r>
          </a:p>
          <a:p>
            <a:pPr algn="ctr"/>
            <a:r>
              <a:rPr lang="ja-JP" altLang="en-US" sz="2500" dirty="0"/>
              <a:t>「ジツセカイ三面鏡お散歩」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77400" y="228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 descr="IMG_46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7800"/>
            <a:ext cx="28702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情報ソースを広げる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〜</a:t>
            </a:r>
            <a:r>
              <a:rPr lang="ja-JP" altLang="en-US" dirty="0" smtClean="0"/>
              <a:t>クローリングによる情報収集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Web</a:t>
            </a:r>
            <a:r>
              <a:rPr lang="ja-JP" altLang="en-US" dirty="0" smtClean="0"/>
              <a:t>に点在する情報を収集・整理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位置をベースとして再マッピング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データマイニングによる情報の分析・体系化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位置情報＋コンテキストの抽出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ネットワーク・計算機リソースが必要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計算機リソースはミニクラウドの利用？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2"/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407535"/>
            <a:ext cx="1765300" cy="1651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407535"/>
            <a:ext cx="2301081" cy="184086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429000" y="4864735"/>
            <a:ext cx="1828800" cy="838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情報ソースを広げる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〜</a:t>
            </a:r>
            <a:r>
              <a:rPr lang="ja-JP" altLang="en-US" dirty="0" smtClean="0"/>
              <a:t>ゆるやかな情報提供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個人が持っている情報の共有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積極的な情報入力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ぐるなびなどの口コミ投稿</a:t>
            </a:r>
            <a:endParaRPr lang="en-US" altLang="ja-JP" dirty="0" smtClean="0"/>
          </a:p>
          <a:p>
            <a:pPr lvl="1"/>
            <a:r>
              <a:rPr lang="ja-JP" altLang="en-US" u="sng" dirty="0" smtClean="0"/>
              <a:t>非積極的な情報提供</a:t>
            </a:r>
            <a:endParaRPr lang="en-US" altLang="ja-JP" u="sng" dirty="0" smtClean="0"/>
          </a:p>
          <a:p>
            <a:pPr lvl="2"/>
            <a:r>
              <a:rPr lang="ja-JP" altLang="en-US" dirty="0" smtClean="0"/>
              <a:t>会話の折に出てくる情報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コミュニケーションベース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雲 3"/>
          <p:cNvSpPr/>
          <p:nvPr/>
        </p:nvSpPr>
        <p:spPr>
          <a:xfrm>
            <a:off x="3581400" y="3962400"/>
            <a:ext cx="5105400" cy="2667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257800"/>
            <a:ext cx="1701800" cy="1371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114800"/>
            <a:ext cx="1308100" cy="1066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114800"/>
            <a:ext cx="893064" cy="9302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715000"/>
            <a:ext cx="1447800" cy="9490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267200"/>
            <a:ext cx="914400" cy="154041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5029200"/>
            <a:ext cx="1422400" cy="850900"/>
          </a:xfrm>
          <a:prstGeom prst="rect">
            <a:avLst/>
          </a:prstGeom>
        </p:spPr>
      </p:pic>
      <p:sp>
        <p:nvSpPr>
          <p:cNvPr id="11" name="下矢印 10"/>
          <p:cNvSpPr/>
          <p:nvPr/>
        </p:nvSpPr>
        <p:spPr>
          <a:xfrm rot="3916290" flipV="1">
            <a:off x="2460661" y="4961109"/>
            <a:ext cx="914400" cy="11379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762459">
            <a:off x="489308" y="4774600"/>
            <a:ext cx="1879600" cy="18161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292" y="4469800"/>
            <a:ext cx="1400175" cy="1837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コミュニケーションから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位置ベース情報を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672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 smtClean="0"/>
              <a:t>位置ベースのコミュニケーション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SNS</a:t>
            </a:r>
            <a:r>
              <a:rPr lang="ja-JP" altLang="en-US" dirty="0" smtClean="0"/>
              <a:t>をはじめとするツールは人ベース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プラス、現在地周辺の人間をグルーピング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書き置き</a:t>
            </a:r>
            <a:r>
              <a:rPr lang="en-US" altLang="ja-JP" dirty="0" smtClean="0"/>
              <a:t>(</a:t>
            </a:r>
            <a:r>
              <a:rPr lang="ja-JP" altLang="en-US" dirty="0" smtClean="0"/>
              <a:t>駅の掲示板</a:t>
            </a:r>
            <a:r>
              <a:rPr lang="en-US" altLang="ja-JP" dirty="0" smtClean="0"/>
              <a:t>)</a:t>
            </a:r>
            <a:r>
              <a:rPr lang="ja-JP" altLang="en-US" dirty="0" smtClean="0"/>
              <a:t>システム</a:t>
            </a:r>
            <a:endParaRPr lang="en-US" altLang="ja-JP" dirty="0" smtClean="0"/>
          </a:p>
          <a:p>
            <a:r>
              <a:rPr lang="ja-JP" altLang="en-US" dirty="0" smtClean="0"/>
              <a:t>位置情報＋コミュニケーションサービス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Twitter</a:t>
            </a:r>
            <a:r>
              <a:rPr lang="ja-JP" altLang="en-US" dirty="0" smtClean="0"/>
              <a:t>イマココ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おともだちレーダー</a:t>
            </a:r>
            <a:r>
              <a:rPr lang="en-US" altLang="ja-JP" dirty="0" smtClean="0"/>
              <a:t> for Skype</a:t>
            </a:r>
          </a:p>
          <a:p>
            <a:r>
              <a:rPr lang="ja-JP" altLang="en-US" dirty="0" smtClean="0"/>
              <a:t>その場の人とチャット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今回のデモでトライ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その場にいる人とつながる</a:t>
            </a:r>
            <a:endParaRPr lang="en-US" altLang="ja-JP" dirty="0" smtClean="0"/>
          </a:p>
          <a:p>
            <a:r>
              <a:rPr lang="ja-JP" altLang="en-US" dirty="0" smtClean="0"/>
              <a:t>統一的に扱えるベースが欲しい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個々のツールとしてだけでなく、まとめて情報をとりたい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1143000" y="5715000"/>
            <a:ext cx="70104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も</a:t>
            </a:r>
            <a:r>
              <a:rPr kumimoji="1" lang="ja-JP" altLang="en-US" sz="2200" dirty="0" smtClean="0"/>
              <a:t>う一歩発展させて、「いまこのあたりにいる」人による</a:t>
            </a:r>
            <a:endParaRPr kumimoji="1" lang="en-US" altLang="ja-JP" sz="2200" dirty="0" smtClean="0"/>
          </a:p>
          <a:p>
            <a:pPr algn="ctr"/>
            <a:r>
              <a:rPr lang="ja-JP" altLang="en-US" sz="2200" dirty="0" smtClean="0"/>
              <a:t>リアルタイム情報共有</a:t>
            </a:r>
            <a:endParaRPr kumimoji="1"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今回のデモの反省と次回に向けて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コンセプトを決めて、ある程度時間をかけて練って出す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もちろん勢いも重要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せっかくやるのだから関連トピックも載せられるとよい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WG</a:t>
            </a:r>
            <a:r>
              <a:rPr lang="ja-JP" altLang="en-US" dirty="0" smtClean="0"/>
              <a:t>にして定期的に</a:t>
            </a:r>
            <a:r>
              <a:rPr lang="en-US" altLang="ja-JP" dirty="0" smtClean="0"/>
              <a:t>update</a:t>
            </a:r>
            <a:r>
              <a:rPr lang="ja-JP" altLang="en-US" dirty="0" smtClean="0"/>
              <a:t>してみる</a:t>
            </a:r>
            <a:endParaRPr lang="en-US" altLang="ja-JP" dirty="0" smtClean="0"/>
          </a:p>
          <a:p>
            <a:r>
              <a:rPr lang="ja-JP" altLang="en-US" dirty="0" smtClean="0"/>
              <a:t>実世界指向情報提供システム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StreetView</a:t>
            </a:r>
            <a:r>
              <a:rPr lang="ja-JP" altLang="en-US" dirty="0" smtClean="0"/>
              <a:t>が使えなくても使いたい</a:t>
            </a:r>
            <a:endParaRPr lang="en-US" altLang="ja-JP" dirty="0" smtClean="0"/>
          </a:p>
          <a:p>
            <a:pPr lvl="1"/>
            <a:r>
              <a:rPr lang="ja-JP" altLang="en-US" smtClean="0"/>
              <a:t>街路を歩けば必要な情報は全部そこにあるシステム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オンライン上の情報収集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コミュニケーションの中から情報を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歩行・方向転換・停止の認識アルゴリズム</a:t>
            </a:r>
          </a:p>
        </p:txBody>
      </p:sp>
      <p:sp>
        <p:nvSpPr>
          <p:cNvPr id="30723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C074E3-6CAA-A34F-9757-864952BF679B}" type="datetime1">
              <a:rPr lang="ja-JP" altLang="en-US"/>
              <a:pPr/>
              <a:t>09.6.25</a:t>
            </a:fld>
            <a:endParaRPr lang="ja-JP" altLang="en-US"/>
          </a:p>
        </p:txBody>
      </p:sp>
      <p:sp>
        <p:nvSpPr>
          <p:cNvPr id="307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AB98E6B1-CE6C-DA48-8216-BC1BBA31FF79}" type="slidenum">
              <a:rPr lang="en-US" altLang="ja-JP"/>
              <a:pPr/>
              <a:t>25</a:t>
            </a:fld>
            <a:endParaRPr lang="ja-JP"/>
          </a:p>
        </p:txBody>
      </p:sp>
      <p:sp>
        <p:nvSpPr>
          <p:cNvPr id="30725" name="角丸四角形 4"/>
          <p:cNvSpPr>
            <a:spLocks noChangeArrowheads="1"/>
          </p:cNvSpPr>
          <p:nvPr/>
        </p:nvSpPr>
        <p:spPr bwMode="auto">
          <a:xfrm>
            <a:off x="142875" y="1500188"/>
            <a:ext cx="7858125" cy="528637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kumimoji="0" lang="ja-JP" altLang="en-US"/>
          </a:p>
        </p:txBody>
      </p:sp>
      <p:grpSp>
        <p:nvGrpSpPr>
          <p:cNvPr id="2" name="グループ化 5"/>
          <p:cNvGrpSpPr>
            <a:grpSpLocks/>
          </p:cNvGrpSpPr>
          <p:nvPr/>
        </p:nvGrpSpPr>
        <p:grpSpPr bwMode="auto">
          <a:xfrm>
            <a:off x="5286375" y="1992313"/>
            <a:ext cx="1389063" cy="412750"/>
            <a:chOff x="5468610" y="1349277"/>
            <a:chExt cx="1389406" cy="413337"/>
          </a:xfrm>
        </p:grpSpPr>
        <p:sp>
          <p:nvSpPr>
            <p:cNvPr id="30813" name="フローチャート : 判断 6"/>
            <p:cNvSpPr>
              <a:spLocks noChangeArrowheads="1"/>
            </p:cNvSpPr>
            <p:nvPr/>
          </p:nvSpPr>
          <p:spPr bwMode="auto">
            <a:xfrm>
              <a:off x="5468610" y="1349277"/>
              <a:ext cx="1357322" cy="413337"/>
            </a:xfrm>
            <a:prstGeom prst="flowChartDecision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814" name="テキスト ボックス 7"/>
            <p:cNvSpPr txBox="1">
              <a:spLocks noChangeArrowheads="1"/>
            </p:cNvSpPr>
            <p:nvPr/>
          </p:nvSpPr>
          <p:spPr bwMode="auto">
            <a:xfrm>
              <a:off x="5572132" y="1357298"/>
              <a:ext cx="12858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direction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grpSp>
        <p:nvGrpSpPr>
          <p:cNvPr id="3" name="グループ化 8"/>
          <p:cNvGrpSpPr>
            <a:grpSpLocks/>
          </p:cNvGrpSpPr>
          <p:nvPr/>
        </p:nvGrpSpPr>
        <p:grpSpPr bwMode="auto">
          <a:xfrm>
            <a:off x="6486525" y="2587625"/>
            <a:ext cx="1000125" cy="369888"/>
            <a:chOff x="6715140" y="1988098"/>
            <a:chExt cx="1000132" cy="369332"/>
          </a:xfrm>
        </p:grpSpPr>
        <p:sp>
          <p:nvSpPr>
            <p:cNvPr id="30811" name="フローチャート: 処理 9"/>
            <p:cNvSpPr>
              <a:spLocks noChangeArrowheads="1"/>
            </p:cNvSpPr>
            <p:nvPr/>
          </p:nvSpPr>
          <p:spPr bwMode="auto">
            <a:xfrm>
              <a:off x="6755245" y="2063657"/>
              <a:ext cx="888589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812" name="テキスト ボックス 10"/>
            <p:cNvSpPr txBox="1">
              <a:spLocks noChangeArrowheads="1"/>
            </p:cNvSpPr>
            <p:nvPr/>
          </p:nvSpPr>
          <p:spPr bwMode="auto">
            <a:xfrm>
              <a:off x="6715140" y="1988098"/>
              <a:ext cx="1000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right++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grpSp>
        <p:nvGrpSpPr>
          <p:cNvPr id="4" name="グループ化 11"/>
          <p:cNvGrpSpPr>
            <a:grpSpLocks/>
          </p:cNvGrpSpPr>
          <p:nvPr/>
        </p:nvGrpSpPr>
        <p:grpSpPr bwMode="auto">
          <a:xfrm>
            <a:off x="4608513" y="2590800"/>
            <a:ext cx="873125" cy="368300"/>
            <a:chOff x="4771023" y="1988098"/>
            <a:chExt cx="872547" cy="369332"/>
          </a:xfrm>
        </p:grpSpPr>
        <p:sp>
          <p:nvSpPr>
            <p:cNvPr id="30809" name="フローチャート: 処理 12"/>
            <p:cNvSpPr>
              <a:spLocks noChangeArrowheads="1"/>
            </p:cNvSpPr>
            <p:nvPr/>
          </p:nvSpPr>
          <p:spPr bwMode="auto">
            <a:xfrm>
              <a:off x="4771023" y="2063657"/>
              <a:ext cx="785818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810" name="テキスト ボックス 13"/>
            <p:cNvSpPr txBox="1">
              <a:spLocks noChangeArrowheads="1"/>
            </p:cNvSpPr>
            <p:nvPr/>
          </p:nvSpPr>
          <p:spPr bwMode="auto">
            <a:xfrm>
              <a:off x="4786314" y="1988098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left++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grpSp>
        <p:nvGrpSpPr>
          <p:cNvPr id="5" name="グループ化 14"/>
          <p:cNvGrpSpPr>
            <a:grpSpLocks/>
          </p:cNvGrpSpPr>
          <p:nvPr/>
        </p:nvGrpSpPr>
        <p:grpSpPr bwMode="auto">
          <a:xfrm>
            <a:off x="5424488" y="2590800"/>
            <a:ext cx="1143000" cy="368300"/>
            <a:chOff x="5595444" y="2190270"/>
            <a:chExt cx="1143008" cy="369332"/>
          </a:xfrm>
        </p:grpSpPr>
        <p:sp>
          <p:nvSpPr>
            <p:cNvPr id="30807" name="フローチャート: 処理 15"/>
            <p:cNvSpPr>
              <a:spLocks noChangeArrowheads="1"/>
            </p:cNvSpPr>
            <p:nvPr/>
          </p:nvSpPr>
          <p:spPr bwMode="auto">
            <a:xfrm>
              <a:off x="5635549" y="2261929"/>
              <a:ext cx="1000132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808" name="テキスト ボックス 16"/>
            <p:cNvSpPr txBox="1">
              <a:spLocks noChangeArrowheads="1"/>
            </p:cNvSpPr>
            <p:nvPr/>
          </p:nvSpPr>
          <p:spPr bwMode="auto">
            <a:xfrm>
              <a:off x="5595444" y="2190270"/>
              <a:ext cx="11430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center++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grpSp>
        <p:nvGrpSpPr>
          <p:cNvPr id="6" name="グループ化 17"/>
          <p:cNvGrpSpPr>
            <a:grpSpLocks/>
          </p:cNvGrpSpPr>
          <p:nvPr/>
        </p:nvGrpSpPr>
        <p:grpSpPr bwMode="auto">
          <a:xfrm>
            <a:off x="5208588" y="3079750"/>
            <a:ext cx="1516062" cy="420688"/>
            <a:chOff x="5412462" y="2841454"/>
            <a:chExt cx="1516991" cy="421358"/>
          </a:xfrm>
        </p:grpSpPr>
        <p:sp>
          <p:nvSpPr>
            <p:cNvPr id="30805" name="フローチャート : 判断 18"/>
            <p:cNvSpPr>
              <a:spLocks noChangeArrowheads="1"/>
            </p:cNvSpPr>
            <p:nvPr/>
          </p:nvSpPr>
          <p:spPr bwMode="auto">
            <a:xfrm>
              <a:off x="5412462" y="2849475"/>
              <a:ext cx="1516991" cy="413337"/>
            </a:xfrm>
            <a:prstGeom prst="flowChartDecision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806" name="テキスト ボックス 19"/>
            <p:cNvSpPr txBox="1">
              <a:spLocks noChangeArrowheads="1"/>
            </p:cNvSpPr>
            <p:nvPr/>
          </p:nvSpPr>
          <p:spPr bwMode="auto">
            <a:xfrm>
              <a:off x="5500694" y="2841454"/>
              <a:ext cx="13476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count&lt;100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grpSp>
        <p:nvGrpSpPr>
          <p:cNvPr id="7" name="グループ化 20"/>
          <p:cNvGrpSpPr>
            <a:grpSpLocks/>
          </p:cNvGrpSpPr>
          <p:nvPr/>
        </p:nvGrpSpPr>
        <p:grpSpPr bwMode="auto">
          <a:xfrm>
            <a:off x="4000500" y="3354388"/>
            <a:ext cx="1571625" cy="857250"/>
            <a:chOff x="3428992" y="3429000"/>
            <a:chExt cx="1571636" cy="857256"/>
          </a:xfrm>
        </p:grpSpPr>
        <p:sp>
          <p:nvSpPr>
            <p:cNvPr id="30803" name="フローチャート : 判断 21"/>
            <p:cNvSpPr>
              <a:spLocks noChangeArrowheads="1"/>
            </p:cNvSpPr>
            <p:nvPr/>
          </p:nvSpPr>
          <p:spPr bwMode="auto">
            <a:xfrm>
              <a:off x="3428992" y="3429000"/>
              <a:ext cx="1571636" cy="857256"/>
            </a:xfrm>
            <a:prstGeom prst="flowChartDecision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804" name="テキスト ボックス 22"/>
            <p:cNvSpPr txBox="1">
              <a:spLocks noChangeArrowheads="1"/>
            </p:cNvSpPr>
            <p:nvPr/>
          </p:nvSpPr>
          <p:spPr bwMode="auto">
            <a:xfrm>
              <a:off x="3715495" y="3532522"/>
              <a:ext cx="10708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right</a:t>
              </a:r>
              <a:r>
                <a:rPr lang="ja-JP" altLang="en-US">
                  <a:latin typeface="Century Schoolbook" pitchFamily="-29" charset="0"/>
                </a:rPr>
                <a:t>≧</a:t>
              </a:r>
              <a:r>
                <a:rPr lang="en-US" altLang="ja-JP">
                  <a:latin typeface="Century Schoolbook" pitchFamily="-29" charset="0"/>
                </a:rPr>
                <a:t>1</a:t>
              </a:r>
            </a:p>
            <a:p>
              <a:r>
                <a:rPr lang="en-US" altLang="ja-JP">
                  <a:latin typeface="Century Schoolbook" pitchFamily="-29" charset="0"/>
                </a:rPr>
                <a:t>left</a:t>
              </a:r>
              <a:r>
                <a:rPr lang="ja-JP" altLang="en-US">
                  <a:latin typeface="Century Schoolbook" pitchFamily="-29" charset="0"/>
                </a:rPr>
                <a:t>≧</a:t>
              </a:r>
              <a:r>
                <a:rPr lang="en-US" altLang="ja-JP">
                  <a:latin typeface="Century Schoolbook" pitchFamily="-29" charset="0"/>
                </a:rPr>
                <a:t>1</a:t>
              </a:r>
            </a:p>
          </p:txBody>
        </p:sp>
      </p:grpSp>
      <p:grpSp>
        <p:nvGrpSpPr>
          <p:cNvPr id="8" name="グループ化 23"/>
          <p:cNvGrpSpPr>
            <a:grpSpLocks/>
          </p:cNvGrpSpPr>
          <p:nvPr/>
        </p:nvGrpSpPr>
        <p:grpSpPr bwMode="auto">
          <a:xfrm>
            <a:off x="2714625" y="3925888"/>
            <a:ext cx="1357313" cy="412750"/>
            <a:chOff x="2428860" y="4055900"/>
            <a:chExt cx="1357322" cy="413337"/>
          </a:xfrm>
        </p:grpSpPr>
        <p:sp>
          <p:nvSpPr>
            <p:cNvPr id="30801" name="フローチャート : 判断 24"/>
            <p:cNvSpPr>
              <a:spLocks noChangeArrowheads="1"/>
            </p:cNvSpPr>
            <p:nvPr/>
          </p:nvSpPr>
          <p:spPr bwMode="auto">
            <a:xfrm>
              <a:off x="2428860" y="4055900"/>
              <a:ext cx="1357322" cy="413337"/>
            </a:xfrm>
            <a:prstGeom prst="flowChartDecision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802" name="テキスト ボックス 25"/>
            <p:cNvSpPr txBox="1">
              <a:spLocks noChangeArrowheads="1"/>
            </p:cNvSpPr>
            <p:nvPr/>
          </p:nvSpPr>
          <p:spPr bwMode="auto">
            <a:xfrm>
              <a:off x="2571736" y="4071942"/>
              <a:ext cx="11430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right&gt;30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grpSp>
        <p:nvGrpSpPr>
          <p:cNvPr id="9" name="グループ化 26"/>
          <p:cNvGrpSpPr>
            <a:grpSpLocks/>
          </p:cNvGrpSpPr>
          <p:nvPr/>
        </p:nvGrpSpPr>
        <p:grpSpPr bwMode="auto">
          <a:xfrm>
            <a:off x="1285875" y="4283075"/>
            <a:ext cx="1357313" cy="412750"/>
            <a:chOff x="1206393" y="4699593"/>
            <a:chExt cx="1357322" cy="413337"/>
          </a:xfrm>
        </p:grpSpPr>
        <p:sp>
          <p:nvSpPr>
            <p:cNvPr id="30799" name="フローチャート : 判断 27"/>
            <p:cNvSpPr>
              <a:spLocks noChangeArrowheads="1"/>
            </p:cNvSpPr>
            <p:nvPr/>
          </p:nvSpPr>
          <p:spPr bwMode="auto">
            <a:xfrm>
              <a:off x="1206393" y="4699593"/>
              <a:ext cx="1357322" cy="413337"/>
            </a:xfrm>
            <a:prstGeom prst="flowChartDecision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800" name="テキスト ボックス 28"/>
            <p:cNvSpPr txBox="1">
              <a:spLocks noChangeArrowheads="1"/>
            </p:cNvSpPr>
            <p:nvPr/>
          </p:nvSpPr>
          <p:spPr bwMode="auto">
            <a:xfrm>
              <a:off x="1428728" y="4714884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left&gt;30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grpSp>
        <p:nvGrpSpPr>
          <p:cNvPr id="10" name="グループ化 29"/>
          <p:cNvGrpSpPr>
            <a:grpSpLocks/>
          </p:cNvGrpSpPr>
          <p:nvPr/>
        </p:nvGrpSpPr>
        <p:grpSpPr bwMode="auto">
          <a:xfrm>
            <a:off x="571500" y="6159500"/>
            <a:ext cx="1428750" cy="369888"/>
            <a:chOff x="928662" y="5588182"/>
            <a:chExt cx="1428760" cy="369332"/>
          </a:xfrm>
        </p:grpSpPr>
        <p:sp>
          <p:nvSpPr>
            <p:cNvPr id="30797" name="フローチャート: 処理 30"/>
            <p:cNvSpPr>
              <a:spLocks noChangeArrowheads="1"/>
            </p:cNvSpPr>
            <p:nvPr/>
          </p:nvSpPr>
          <p:spPr bwMode="auto">
            <a:xfrm>
              <a:off x="928662" y="5627536"/>
              <a:ext cx="1285884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798" name="テキスト ボックス 31"/>
            <p:cNvSpPr txBox="1">
              <a:spLocks noChangeArrowheads="1"/>
            </p:cNvSpPr>
            <p:nvPr/>
          </p:nvSpPr>
          <p:spPr bwMode="auto">
            <a:xfrm>
              <a:off x="928662" y="5588182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return </a:t>
              </a:r>
              <a:r>
                <a:rPr lang="ja-JP" altLang="en-US">
                  <a:latin typeface="Century Schoolbook" pitchFamily="-29" charset="0"/>
                </a:rPr>
                <a:t>停止</a:t>
              </a:r>
            </a:p>
          </p:txBody>
        </p:sp>
      </p:grpSp>
      <p:grpSp>
        <p:nvGrpSpPr>
          <p:cNvPr id="11" name="グループ化 32"/>
          <p:cNvGrpSpPr>
            <a:grpSpLocks/>
          </p:cNvGrpSpPr>
          <p:nvPr/>
        </p:nvGrpSpPr>
        <p:grpSpPr bwMode="auto">
          <a:xfrm>
            <a:off x="2071688" y="6159500"/>
            <a:ext cx="1428750" cy="369888"/>
            <a:chOff x="928662" y="5588182"/>
            <a:chExt cx="1428760" cy="369332"/>
          </a:xfrm>
        </p:grpSpPr>
        <p:sp>
          <p:nvSpPr>
            <p:cNvPr id="30795" name="フローチャート: 処理 33"/>
            <p:cNvSpPr>
              <a:spLocks noChangeArrowheads="1"/>
            </p:cNvSpPr>
            <p:nvPr/>
          </p:nvSpPr>
          <p:spPr bwMode="auto">
            <a:xfrm>
              <a:off x="928662" y="5627536"/>
              <a:ext cx="1285884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796" name="テキスト ボックス 34"/>
            <p:cNvSpPr txBox="1">
              <a:spLocks noChangeArrowheads="1"/>
            </p:cNvSpPr>
            <p:nvPr/>
          </p:nvSpPr>
          <p:spPr bwMode="auto">
            <a:xfrm>
              <a:off x="928662" y="5588182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return </a:t>
              </a:r>
              <a:r>
                <a:rPr lang="ja-JP" altLang="en-US">
                  <a:latin typeface="Century Schoolbook" pitchFamily="-29" charset="0"/>
                </a:rPr>
                <a:t>左側</a:t>
              </a:r>
            </a:p>
          </p:txBody>
        </p:sp>
      </p:grpSp>
      <p:grpSp>
        <p:nvGrpSpPr>
          <p:cNvPr id="12" name="グループ化 35"/>
          <p:cNvGrpSpPr>
            <a:grpSpLocks/>
          </p:cNvGrpSpPr>
          <p:nvPr/>
        </p:nvGrpSpPr>
        <p:grpSpPr bwMode="auto">
          <a:xfrm>
            <a:off x="3571875" y="6159500"/>
            <a:ext cx="1428750" cy="369888"/>
            <a:chOff x="928662" y="5588182"/>
            <a:chExt cx="1428760" cy="369332"/>
          </a:xfrm>
        </p:grpSpPr>
        <p:sp>
          <p:nvSpPr>
            <p:cNvPr id="30793" name="フローチャート: 処理 36"/>
            <p:cNvSpPr>
              <a:spLocks noChangeArrowheads="1"/>
            </p:cNvSpPr>
            <p:nvPr/>
          </p:nvSpPr>
          <p:spPr bwMode="auto">
            <a:xfrm>
              <a:off x="928662" y="5627536"/>
              <a:ext cx="1285884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794" name="テキスト ボックス 37"/>
            <p:cNvSpPr txBox="1">
              <a:spLocks noChangeArrowheads="1"/>
            </p:cNvSpPr>
            <p:nvPr/>
          </p:nvSpPr>
          <p:spPr bwMode="auto">
            <a:xfrm>
              <a:off x="928662" y="5588182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return </a:t>
              </a:r>
              <a:r>
                <a:rPr lang="ja-JP" altLang="en-US">
                  <a:latin typeface="Century Schoolbook" pitchFamily="-29" charset="0"/>
                </a:rPr>
                <a:t>右側</a:t>
              </a:r>
            </a:p>
          </p:txBody>
        </p:sp>
      </p:grpSp>
      <p:grpSp>
        <p:nvGrpSpPr>
          <p:cNvPr id="13" name="グループ化 38"/>
          <p:cNvGrpSpPr>
            <a:grpSpLocks/>
          </p:cNvGrpSpPr>
          <p:nvPr/>
        </p:nvGrpSpPr>
        <p:grpSpPr bwMode="auto">
          <a:xfrm>
            <a:off x="5000625" y="6159500"/>
            <a:ext cx="1428750" cy="369888"/>
            <a:chOff x="928662" y="5588182"/>
            <a:chExt cx="1428760" cy="369332"/>
          </a:xfrm>
        </p:grpSpPr>
        <p:sp>
          <p:nvSpPr>
            <p:cNvPr id="30791" name="フローチャート: 処理 39"/>
            <p:cNvSpPr>
              <a:spLocks noChangeArrowheads="1"/>
            </p:cNvSpPr>
            <p:nvPr/>
          </p:nvSpPr>
          <p:spPr bwMode="auto">
            <a:xfrm>
              <a:off x="928662" y="5627536"/>
              <a:ext cx="1285884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792" name="テキスト ボックス 40"/>
            <p:cNvSpPr txBox="1">
              <a:spLocks noChangeArrowheads="1"/>
            </p:cNvSpPr>
            <p:nvPr/>
          </p:nvSpPr>
          <p:spPr bwMode="auto">
            <a:xfrm>
              <a:off x="928662" y="5588182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return </a:t>
              </a:r>
              <a:r>
                <a:rPr lang="ja-JP" altLang="en-US">
                  <a:latin typeface="Century Schoolbook" pitchFamily="-29" charset="0"/>
                </a:rPr>
                <a:t>歩行</a:t>
              </a:r>
            </a:p>
          </p:txBody>
        </p:sp>
      </p:grpSp>
      <p:grpSp>
        <p:nvGrpSpPr>
          <p:cNvPr id="14" name="グループ化 41"/>
          <p:cNvGrpSpPr>
            <a:grpSpLocks/>
          </p:cNvGrpSpPr>
          <p:nvPr/>
        </p:nvGrpSpPr>
        <p:grpSpPr bwMode="auto">
          <a:xfrm>
            <a:off x="6429375" y="6143625"/>
            <a:ext cx="1428750" cy="369888"/>
            <a:chOff x="928662" y="5572140"/>
            <a:chExt cx="1428760" cy="369332"/>
          </a:xfrm>
        </p:grpSpPr>
        <p:sp>
          <p:nvSpPr>
            <p:cNvPr id="30789" name="フローチャート: 処理 42"/>
            <p:cNvSpPr>
              <a:spLocks noChangeArrowheads="1"/>
            </p:cNvSpPr>
            <p:nvPr/>
          </p:nvSpPr>
          <p:spPr bwMode="auto">
            <a:xfrm>
              <a:off x="928662" y="5627536"/>
              <a:ext cx="1285884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790" name="テキスト ボックス 43"/>
            <p:cNvSpPr txBox="1">
              <a:spLocks noChangeArrowheads="1"/>
            </p:cNvSpPr>
            <p:nvPr/>
          </p:nvSpPr>
          <p:spPr bwMode="auto">
            <a:xfrm>
              <a:off x="928662" y="5572140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return null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grpSp>
        <p:nvGrpSpPr>
          <p:cNvPr id="15" name="グループ化 44"/>
          <p:cNvGrpSpPr>
            <a:grpSpLocks/>
          </p:cNvGrpSpPr>
          <p:nvPr/>
        </p:nvGrpSpPr>
        <p:grpSpPr bwMode="auto">
          <a:xfrm>
            <a:off x="5481638" y="1571625"/>
            <a:ext cx="1071562" cy="369888"/>
            <a:chOff x="928662" y="5572141"/>
            <a:chExt cx="1428760" cy="369332"/>
          </a:xfrm>
        </p:grpSpPr>
        <p:sp>
          <p:nvSpPr>
            <p:cNvPr id="30787" name="フローチャート: 処理 45"/>
            <p:cNvSpPr>
              <a:spLocks noChangeArrowheads="1"/>
            </p:cNvSpPr>
            <p:nvPr/>
          </p:nvSpPr>
          <p:spPr bwMode="auto">
            <a:xfrm>
              <a:off x="928662" y="5627536"/>
              <a:ext cx="1285884" cy="285752"/>
            </a:xfrm>
            <a:prstGeom prst="flowChartProcess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>
                <a:latin typeface="Century Schoolbook" pitchFamily="-29" charset="0"/>
              </a:endParaRPr>
            </a:p>
          </p:txBody>
        </p:sp>
        <p:sp>
          <p:nvSpPr>
            <p:cNvPr id="30788" name="テキスト ボックス 46"/>
            <p:cNvSpPr txBox="1">
              <a:spLocks noChangeArrowheads="1"/>
            </p:cNvSpPr>
            <p:nvPr/>
          </p:nvSpPr>
          <p:spPr bwMode="auto">
            <a:xfrm>
              <a:off x="928662" y="5572141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count++</a:t>
              </a:r>
              <a:endParaRPr lang="ja-JP" altLang="en-US">
                <a:latin typeface="Century Schoolbook" pitchFamily="-29" charset="0"/>
              </a:endParaRPr>
            </a:p>
          </p:txBody>
        </p:sp>
      </p:grpSp>
      <p:cxnSp>
        <p:nvCxnSpPr>
          <p:cNvPr id="30740" name="直線コネクタ 47"/>
          <p:cNvCxnSpPr>
            <a:cxnSpLocks noChangeShapeType="1"/>
          </p:cNvCxnSpPr>
          <p:nvPr/>
        </p:nvCxnSpPr>
        <p:spPr bwMode="auto">
          <a:xfrm rot="5400000">
            <a:off x="5920581" y="1948657"/>
            <a:ext cx="87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1" name="カギ線コネクタ 48"/>
          <p:cNvCxnSpPr>
            <a:cxnSpLocks noChangeShapeType="1"/>
          </p:cNvCxnSpPr>
          <p:nvPr/>
        </p:nvCxnSpPr>
        <p:spPr bwMode="auto">
          <a:xfrm rot="5400000" flipH="1" flipV="1">
            <a:off x="5400676" y="2101850"/>
            <a:ext cx="165100" cy="962025"/>
          </a:xfrm>
          <a:prstGeom prst="bentConnector3">
            <a:avLst>
              <a:gd name="adj1" fmla="val 5974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2" name="カギ線コネクタ 49"/>
          <p:cNvCxnSpPr>
            <a:cxnSpLocks noChangeShapeType="1"/>
            <a:endCxn id="30813" idx="2"/>
          </p:cNvCxnSpPr>
          <p:nvPr/>
        </p:nvCxnSpPr>
        <p:spPr bwMode="auto">
          <a:xfrm rot="16200000" flipV="1">
            <a:off x="5835650" y="2533651"/>
            <a:ext cx="257175" cy="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3" name="カギ線コネクタ 50"/>
          <p:cNvCxnSpPr>
            <a:cxnSpLocks noChangeShapeType="1"/>
          </p:cNvCxnSpPr>
          <p:nvPr/>
        </p:nvCxnSpPr>
        <p:spPr bwMode="auto">
          <a:xfrm rot="10800000">
            <a:off x="5929313" y="2571750"/>
            <a:ext cx="1041400" cy="92075"/>
          </a:xfrm>
          <a:prstGeom prst="bentConnector3">
            <a:avLst>
              <a:gd name="adj1" fmla="val -82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4" name="直線コネクタ 51"/>
          <p:cNvCxnSpPr>
            <a:cxnSpLocks noChangeShapeType="1"/>
          </p:cNvCxnSpPr>
          <p:nvPr/>
        </p:nvCxnSpPr>
        <p:spPr bwMode="auto">
          <a:xfrm rot="16200000" flipH="1">
            <a:off x="5891213" y="3021013"/>
            <a:ext cx="1476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5" name="カギ線コネクタ 52"/>
          <p:cNvCxnSpPr>
            <a:cxnSpLocks noChangeShapeType="1"/>
          </p:cNvCxnSpPr>
          <p:nvPr/>
        </p:nvCxnSpPr>
        <p:spPr bwMode="auto">
          <a:xfrm rot="16200000" flipH="1">
            <a:off x="5411788" y="2541588"/>
            <a:ext cx="144462" cy="9636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6" name="カギ線コネクタ 53"/>
          <p:cNvCxnSpPr>
            <a:cxnSpLocks noChangeShapeType="1"/>
          </p:cNvCxnSpPr>
          <p:nvPr/>
        </p:nvCxnSpPr>
        <p:spPr bwMode="auto">
          <a:xfrm rot="5400000">
            <a:off x="6395244" y="2520156"/>
            <a:ext cx="146050" cy="100488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7" name="カギ線コネクタ 91"/>
          <p:cNvCxnSpPr>
            <a:cxnSpLocks noChangeShapeType="1"/>
            <a:stCxn id="30805" idx="1"/>
            <a:endCxn id="30803" idx="0"/>
          </p:cNvCxnSpPr>
          <p:nvPr/>
        </p:nvCxnSpPr>
        <p:spPr bwMode="auto">
          <a:xfrm rot="10800000" flipV="1">
            <a:off x="4786313" y="3294063"/>
            <a:ext cx="422275" cy="60325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8" name="カギ線コネクタ 91"/>
          <p:cNvCxnSpPr>
            <a:cxnSpLocks noChangeShapeType="1"/>
            <a:stCxn id="30803" idx="1"/>
          </p:cNvCxnSpPr>
          <p:nvPr/>
        </p:nvCxnSpPr>
        <p:spPr bwMode="auto">
          <a:xfrm rot="10800000" flipV="1">
            <a:off x="3392488" y="3783013"/>
            <a:ext cx="608012" cy="142875"/>
          </a:xfrm>
          <a:prstGeom prst="bentConnector3">
            <a:avLst>
              <a:gd name="adj1" fmla="val 101519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9" name="カギ線コネクタ 91"/>
          <p:cNvCxnSpPr>
            <a:cxnSpLocks noChangeShapeType="1"/>
          </p:cNvCxnSpPr>
          <p:nvPr/>
        </p:nvCxnSpPr>
        <p:spPr bwMode="auto">
          <a:xfrm rot="10800000" flipV="1">
            <a:off x="1973263" y="4132263"/>
            <a:ext cx="741362" cy="165100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0" name="カギ線コネクタ 100"/>
          <p:cNvCxnSpPr>
            <a:cxnSpLocks noChangeShapeType="1"/>
            <a:stCxn id="30805" idx="3"/>
            <a:endCxn id="30789" idx="0"/>
          </p:cNvCxnSpPr>
          <p:nvPr/>
        </p:nvCxnSpPr>
        <p:spPr bwMode="auto">
          <a:xfrm>
            <a:off x="6724650" y="3294063"/>
            <a:ext cx="347663" cy="2905125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1" name="カギ線コネクタ 104"/>
          <p:cNvCxnSpPr>
            <a:cxnSpLocks noChangeShapeType="1"/>
            <a:stCxn id="30803" idx="3"/>
            <a:endCxn id="30791" idx="0"/>
          </p:cNvCxnSpPr>
          <p:nvPr/>
        </p:nvCxnSpPr>
        <p:spPr bwMode="auto">
          <a:xfrm>
            <a:off x="5572125" y="3783013"/>
            <a:ext cx="71438" cy="2416175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2" name="カギ線コネクタ 107"/>
          <p:cNvCxnSpPr>
            <a:cxnSpLocks noChangeShapeType="1"/>
          </p:cNvCxnSpPr>
          <p:nvPr/>
        </p:nvCxnSpPr>
        <p:spPr bwMode="auto">
          <a:xfrm>
            <a:off x="4071938" y="4132263"/>
            <a:ext cx="142875" cy="2066925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3" name="カギ線コネクタ 111"/>
          <p:cNvCxnSpPr>
            <a:cxnSpLocks noChangeShapeType="1"/>
          </p:cNvCxnSpPr>
          <p:nvPr/>
        </p:nvCxnSpPr>
        <p:spPr bwMode="auto">
          <a:xfrm>
            <a:off x="2643188" y="4489450"/>
            <a:ext cx="71437" cy="1709738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4" name="カギ線コネクタ 115"/>
          <p:cNvCxnSpPr>
            <a:cxnSpLocks noChangeShapeType="1"/>
          </p:cNvCxnSpPr>
          <p:nvPr/>
        </p:nvCxnSpPr>
        <p:spPr bwMode="auto">
          <a:xfrm rot="10800000" flipV="1">
            <a:off x="1214438" y="4489450"/>
            <a:ext cx="71437" cy="1709738"/>
          </a:xfrm>
          <a:prstGeom prst="bentConnector2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" name="グループ化 62"/>
          <p:cNvGrpSpPr>
            <a:grpSpLocks/>
          </p:cNvGrpSpPr>
          <p:nvPr/>
        </p:nvGrpSpPr>
        <p:grpSpPr bwMode="auto">
          <a:xfrm>
            <a:off x="404813" y="4665663"/>
            <a:ext cx="1238250" cy="1406525"/>
            <a:chOff x="547409" y="3865649"/>
            <a:chExt cx="1238509" cy="1406622"/>
          </a:xfrm>
        </p:grpSpPr>
        <p:sp>
          <p:nvSpPr>
            <p:cNvPr id="30784" name="テキスト ボックス 63"/>
            <p:cNvSpPr txBox="1">
              <a:spLocks noChangeArrowheads="1"/>
            </p:cNvSpPr>
            <p:nvPr/>
          </p:nvSpPr>
          <p:spPr bwMode="auto">
            <a:xfrm>
              <a:off x="571472" y="4071942"/>
              <a:ext cx="1214446" cy="1200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count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right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center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left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  <a:endParaRPr lang="ja-JP" altLang="en-US">
                <a:latin typeface="Century Schoolbook" pitchFamily="-29" charset="0"/>
              </a:endParaRPr>
            </a:p>
          </p:txBody>
        </p:sp>
        <p:sp>
          <p:nvSpPr>
            <p:cNvPr id="30785" name="フローチャート: 処理 64"/>
            <p:cNvSpPr>
              <a:spLocks noChangeArrowheads="1"/>
            </p:cNvSpPr>
            <p:nvPr/>
          </p:nvSpPr>
          <p:spPr bwMode="auto">
            <a:xfrm>
              <a:off x="642910" y="4048630"/>
              <a:ext cx="675026" cy="45719"/>
            </a:xfrm>
            <a:prstGeom prst="flowChartProcess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786" name="テキスト ボックス 65"/>
            <p:cNvSpPr txBox="1">
              <a:spLocks noChangeArrowheads="1"/>
            </p:cNvSpPr>
            <p:nvPr/>
          </p:nvSpPr>
          <p:spPr bwMode="auto">
            <a:xfrm>
              <a:off x="547409" y="3865649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ja-JP" altLang="en-US"/>
                <a:t>初期化</a:t>
              </a:r>
            </a:p>
          </p:txBody>
        </p:sp>
      </p:grpSp>
      <p:grpSp>
        <p:nvGrpSpPr>
          <p:cNvPr id="17" name="グループ化 66"/>
          <p:cNvGrpSpPr>
            <a:grpSpLocks/>
          </p:cNvGrpSpPr>
          <p:nvPr/>
        </p:nvGrpSpPr>
        <p:grpSpPr bwMode="auto">
          <a:xfrm>
            <a:off x="1905000" y="4665663"/>
            <a:ext cx="1238250" cy="1406525"/>
            <a:chOff x="547409" y="3865649"/>
            <a:chExt cx="1238509" cy="1406622"/>
          </a:xfrm>
        </p:grpSpPr>
        <p:sp>
          <p:nvSpPr>
            <p:cNvPr id="30781" name="テキスト ボックス 67"/>
            <p:cNvSpPr txBox="1">
              <a:spLocks noChangeArrowheads="1"/>
            </p:cNvSpPr>
            <p:nvPr/>
          </p:nvSpPr>
          <p:spPr bwMode="auto">
            <a:xfrm>
              <a:off x="571472" y="4071942"/>
              <a:ext cx="1214446" cy="1200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count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right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center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left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  <a:endParaRPr lang="ja-JP" altLang="en-US">
                <a:latin typeface="Century Schoolbook" pitchFamily="-29" charset="0"/>
              </a:endParaRPr>
            </a:p>
          </p:txBody>
        </p:sp>
        <p:sp>
          <p:nvSpPr>
            <p:cNvPr id="30782" name="フローチャート: 処理 68"/>
            <p:cNvSpPr>
              <a:spLocks noChangeArrowheads="1"/>
            </p:cNvSpPr>
            <p:nvPr/>
          </p:nvSpPr>
          <p:spPr bwMode="auto">
            <a:xfrm>
              <a:off x="642910" y="4048630"/>
              <a:ext cx="675026" cy="45719"/>
            </a:xfrm>
            <a:prstGeom prst="flowChartProcess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783" name="テキスト ボックス 69"/>
            <p:cNvSpPr txBox="1">
              <a:spLocks noChangeArrowheads="1"/>
            </p:cNvSpPr>
            <p:nvPr/>
          </p:nvSpPr>
          <p:spPr bwMode="auto">
            <a:xfrm>
              <a:off x="547409" y="3865649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ja-JP" altLang="en-US"/>
                <a:t>初期化</a:t>
              </a:r>
            </a:p>
          </p:txBody>
        </p:sp>
      </p:grpSp>
      <p:grpSp>
        <p:nvGrpSpPr>
          <p:cNvPr id="18" name="グループ化 70"/>
          <p:cNvGrpSpPr>
            <a:grpSpLocks/>
          </p:cNvGrpSpPr>
          <p:nvPr/>
        </p:nvGrpSpPr>
        <p:grpSpPr bwMode="auto">
          <a:xfrm>
            <a:off x="3405188" y="4657725"/>
            <a:ext cx="1238250" cy="1406525"/>
            <a:chOff x="547409" y="3865649"/>
            <a:chExt cx="1238509" cy="1406622"/>
          </a:xfrm>
        </p:grpSpPr>
        <p:sp>
          <p:nvSpPr>
            <p:cNvPr id="30778" name="テキスト ボックス 71"/>
            <p:cNvSpPr txBox="1">
              <a:spLocks noChangeArrowheads="1"/>
            </p:cNvSpPr>
            <p:nvPr/>
          </p:nvSpPr>
          <p:spPr bwMode="auto">
            <a:xfrm>
              <a:off x="571472" y="4071942"/>
              <a:ext cx="1214446" cy="1200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count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right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center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left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  <a:endParaRPr lang="ja-JP" altLang="en-US">
                <a:latin typeface="Century Schoolbook" pitchFamily="-29" charset="0"/>
              </a:endParaRPr>
            </a:p>
          </p:txBody>
        </p:sp>
        <p:sp>
          <p:nvSpPr>
            <p:cNvPr id="30779" name="フローチャート: 処理 72"/>
            <p:cNvSpPr>
              <a:spLocks noChangeArrowheads="1"/>
            </p:cNvSpPr>
            <p:nvPr/>
          </p:nvSpPr>
          <p:spPr bwMode="auto">
            <a:xfrm>
              <a:off x="642910" y="4048630"/>
              <a:ext cx="675026" cy="45719"/>
            </a:xfrm>
            <a:prstGeom prst="flowChartProcess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780" name="テキスト ボックス 73"/>
            <p:cNvSpPr txBox="1">
              <a:spLocks noChangeArrowheads="1"/>
            </p:cNvSpPr>
            <p:nvPr/>
          </p:nvSpPr>
          <p:spPr bwMode="auto">
            <a:xfrm>
              <a:off x="547409" y="3865649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ja-JP" altLang="en-US"/>
                <a:t>初期化</a:t>
              </a:r>
            </a:p>
          </p:txBody>
        </p:sp>
      </p:grpSp>
      <p:grpSp>
        <p:nvGrpSpPr>
          <p:cNvPr id="19" name="グループ化 74"/>
          <p:cNvGrpSpPr>
            <a:grpSpLocks/>
          </p:cNvGrpSpPr>
          <p:nvPr/>
        </p:nvGrpSpPr>
        <p:grpSpPr bwMode="auto">
          <a:xfrm>
            <a:off x="4905375" y="4657725"/>
            <a:ext cx="1238250" cy="1406525"/>
            <a:chOff x="547409" y="3865649"/>
            <a:chExt cx="1238509" cy="1406622"/>
          </a:xfrm>
        </p:grpSpPr>
        <p:sp>
          <p:nvSpPr>
            <p:cNvPr id="30775" name="テキスト ボックス 75"/>
            <p:cNvSpPr txBox="1">
              <a:spLocks noChangeArrowheads="1"/>
            </p:cNvSpPr>
            <p:nvPr/>
          </p:nvSpPr>
          <p:spPr bwMode="auto">
            <a:xfrm>
              <a:off x="571472" y="4071942"/>
              <a:ext cx="1214446" cy="1200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Century Schoolbook" pitchFamily="-29" charset="0"/>
                </a:rPr>
                <a:t>count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right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center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en-US" altLang="ja-JP">
                  <a:latin typeface="Century Schoolbook" pitchFamily="-29" charset="0"/>
                </a:rPr>
                <a:t>left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  <a:endParaRPr lang="ja-JP" altLang="en-US">
                <a:latin typeface="Century Schoolbook" pitchFamily="-29" charset="0"/>
              </a:endParaRPr>
            </a:p>
          </p:txBody>
        </p:sp>
        <p:sp>
          <p:nvSpPr>
            <p:cNvPr id="30776" name="フローチャート: 処理 76"/>
            <p:cNvSpPr>
              <a:spLocks noChangeArrowheads="1"/>
            </p:cNvSpPr>
            <p:nvPr/>
          </p:nvSpPr>
          <p:spPr bwMode="auto">
            <a:xfrm>
              <a:off x="642910" y="4048630"/>
              <a:ext cx="675026" cy="45719"/>
            </a:xfrm>
            <a:prstGeom prst="flowChartProcess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777" name="テキスト ボックス 77"/>
            <p:cNvSpPr txBox="1">
              <a:spLocks noChangeArrowheads="1"/>
            </p:cNvSpPr>
            <p:nvPr/>
          </p:nvSpPr>
          <p:spPr bwMode="auto">
            <a:xfrm>
              <a:off x="547409" y="3865649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ja-JP" altLang="en-US"/>
                <a:t>初期化</a:t>
              </a:r>
            </a:p>
          </p:txBody>
        </p:sp>
      </p:grpSp>
      <p:grpSp>
        <p:nvGrpSpPr>
          <p:cNvPr id="20" name="グループ化 78"/>
          <p:cNvGrpSpPr>
            <a:grpSpLocks/>
          </p:cNvGrpSpPr>
          <p:nvPr/>
        </p:nvGrpSpPr>
        <p:grpSpPr bwMode="auto">
          <a:xfrm>
            <a:off x="714375" y="1674813"/>
            <a:ext cx="2857500" cy="1968500"/>
            <a:chOff x="785786" y="1142984"/>
            <a:chExt cx="2857520" cy="1968640"/>
          </a:xfrm>
        </p:grpSpPr>
        <p:sp>
          <p:nvSpPr>
            <p:cNvPr id="30772" name="テキスト ボックス 79"/>
            <p:cNvSpPr txBox="1">
              <a:spLocks noChangeArrowheads="1"/>
            </p:cNvSpPr>
            <p:nvPr/>
          </p:nvSpPr>
          <p:spPr bwMode="auto">
            <a:xfrm>
              <a:off x="785786" y="1357298"/>
              <a:ext cx="2857520" cy="175432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ja-JP" altLang="en-US">
                  <a:latin typeface="Century Schoolbook" pitchFamily="-29" charset="0"/>
                </a:rPr>
                <a:t>バランス</a:t>
              </a:r>
              <a:r>
                <a:rPr lang="en-US" altLang="ja-JP">
                  <a:latin typeface="Century Schoolbook" pitchFamily="-29" charset="0"/>
                </a:rPr>
                <a:t>Wii</a:t>
              </a:r>
              <a:r>
                <a:rPr lang="ja-JP" altLang="en-US">
                  <a:latin typeface="Century Schoolbook" pitchFamily="-29" charset="0"/>
                </a:rPr>
                <a:t>ボードデータ：</a:t>
              </a:r>
              <a:r>
                <a:rPr lang="en-US" altLang="ja-JP">
                  <a:latin typeface="Century Schoolbook" pitchFamily="-29" charset="0"/>
                </a:rPr>
                <a:t>direction</a:t>
              </a:r>
              <a:r>
                <a:rPr lang="ja-JP" altLang="en-US">
                  <a:latin typeface="Century Schoolbook" pitchFamily="-29" charset="0"/>
                </a:rPr>
                <a:t>←右</a:t>
              </a:r>
              <a:r>
                <a:rPr lang="en-US" altLang="ja-JP">
                  <a:latin typeface="Century Schoolbook" pitchFamily="-29" charset="0"/>
                </a:rPr>
                <a:t>|</a:t>
              </a:r>
              <a:r>
                <a:rPr lang="ja-JP" altLang="en-US">
                  <a:latin typeface="Century Schoolbook" pitchFamily="-29" charset="0"/>
                </a:rPr>
                <a:t>左</a:t>
              </a:r>
              <a:r>
                <a:rPr lang="en-US" altLang="ja-JP">
                  <a:latin typeface="Century Schoolbook" pitchFamily="-29" charset="0"/>
                </a:rPr>
                <a:t>|</a:t>
              </a:r>
              <a:r>
                <a:rPr lang="ja-JP" altLang="en-US">
                  <a:latin typeface="Century Schoolbook" pitchFamily="-29" charset="0"/>
                </a:rPr>
                <a:t>中</a:t>
              </a:r>
              <a:endParaRPr lang="en-US" altLang="ja-JP">
                <a:latin typeface="Century Schoolbook" pitchFamily="-29" charset="0"/>
              </a:endParaRPr>
            </a:p>
            <a:p>
              <a:r>
                <a:rPr lang="ja-JP" altLang="en-US">
                  <a:latin typeface="Century Schoolbook" pitchFamily="-29" charset="0"/>
                </a:rPr>
                <a:t>カウンタ：</a:t>
              </a:r>
              <a:r>
                <a:rPr lang="en-US" altLang="ja-JP">
                  <a:latin typeface="Century Schoolbook" pitchFamily="-29" charset="0"/>
                </a:rPr>
                <a:t>count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ja-JP" altLang="en-US">
                  <a:latin typeface="Century Schoolbook" pitchFamily="-29" charset="0"/>
                </a:rPr>
                <a:t>右側への荷重：</a:t>
              </a:r>
              <a:r>
                <a:rPr lang="en-US" altLang="ja-JP">
                  <a:latin typeface="Century Schoolbook" pitchFamily="-29" charset="0"/>
                </a:rPr>
                <a:t>right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ja-JP" altLang="en-US">
                  <a:latin typeface="Century Schoolbook" pitchFamily="-29" charset="0"/>
                </a:rPr>
                <a:t>中心：</a:t>
              </a:r>
              <a:r>
                <a:rPr lang="en-US" altLang="ja-JP">
                  <a:latin typeface="Century Schoolbook" pitchFamily="-29" charset="0"/>
                </a:rPr>
                <a:t>center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</a:p>
            <a:p>
              <a:r>
                <a:rPr lang="ja-JP" altLang="en-US">
                  <a:latin typeface="Century Schoolbook" pitchFamily="-29" charset="0"/>
                </a:rPr>
                <a:t>左側への荷重：</a:t>
              </a:r>
              <a:r>
                <a:rPr lang="en-US" altLang="ja-JP">
                  <a:latin typeface="Century Schoolbook" pitchFamily="-29" charset="0"/>
                </a:rPr>
                <a:t>left</a:t>
              </a:r>
              <a:r>
                <a:rPr lang="ja-JP" altLang="en-US">
                  <a:latin typeface="Century Schoolbook" pitchFamily="-29" charset="0"/>
                </a:rPr>
                <a:t>←</a:t>
              </a:r>
              <a:r>
                <a:rPr lang="en-US" altLang="ja-JP">
                  <a:latin typeface="Century Schoolbook" pitchFamily="-29" charset="0"/>
                </a:rPr>
                <a:t>0</a:t>
              </a:r>
              <a:endParaRPr lang="ja-JP" altLang="en-US">
                <a:latin typeface="Century Schoolbook" pitchFamily="-29" charset="0"/>
              </a:endParaRPr>
            </a:p>
          </p:txBody>
        </p:sp>
        <p:sp>
          <p:nvSpPr>
            <p:cNvPr id="30773" name="フローチャート: 処理 80"/>
            <p:cNvSpPr>
              <a:spLocks noChangeArrowheads="1"/>
            </p:cNvSpPr>
            <p:nvPr/>
          </p:nvSpPr>
          <p:spPr bwMode="auto">
            <a:xfrm>
              <a:off x="928662" y="1333986"/>
              <a:ext cx="1000132" cy="47375"/>
            </a:xfrm>
            <a:prstGeom prst="flowChartProcess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kumimoji="0" lang="ja-JP" altLang="en-US"/>
            </a:p>
          </p:txBody>
        </p:sp>
        <p:sp>
          <p:nvSpPr>
            <p:cNvPr id="30774" name="テキスト ボックス 81"/>
            <p:cNvSpPr txBox="1">
              <a:spLocks noChangeArrowheads="1"/>
            </p:cNvSpPr>
            <p:nvPr/>
          </p:nvSpPr>
          <p:spPr bwMode="auto">
            <a:xfrm>
              <a:off x="889308" y="1142984"/>
              <a:ext cx="11430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ja-JP" altLang="en-US"/>
                <a:t>変数定義</a:t>
              </a:r>
            </a:p>
          </p:txBody>
        </p:sp>
      </p:grpSp>
      <p:sp>
        <p:nvSpPr>
          <p:cNvPr id="30760" name="円形吹き出し 96"/>
          <p:cNvSpPr>
            <a:spLocks noChangeArrowheads="1"/>
          </p:cNvSpPr>
          <p:nvPr/>
        </p:nvSpPr>
        <p:spPr bwMode="auto">
          <a:xfrm>
            <a:off x="6572250" y="857250"/>
            <a:ext cx="3071813" cy="1214438"/>
          </a:xfrm>
          <a:prstGeom prst="wedgeEllipseCallout">
            <a:avLst>
              <a:gd name="adj1" fmla="val -51139"/>
              <a:gd name="adj2" fmla="val 249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kumimoji="0" lang="ja-JP" altLang="en-US" b="1">
                <a:solidFill>
                  <a:srgbClr val="FF0000"/>
                </a:solidFill>
              </a:rPr>
              <a:t>実行タイミング</a:t>
            </a:r>
            <a:endParaRPr kumimoji="0" lang="en-US" altLang="ja-JP" b="1">
              <a:solidFill>
                <a:srgbClr val="FF0000"/>
              </a:solidFill>
            </a:endParaRPr>
          </a:p>
          <a:p>
            <a:r>
              <a:rPr kumimoji="0" lang="ja-JP" altLang="en-US"/>
              <a:t>　約</a:t>
            </a:r>
            <a:r>
              <a:rPr kumimoji="0" lang="en-US" altLang="ja-JP"/>
              <a:t>0.01</a:t>
            </a:r>
            <a:r>
              <a:rPr kumimoji="0" lang="ja-JP" altLang="en-US"/>
              <a:t>秒毎に現在　　の状態渡し，実行</a:t>
            </a:r>
          </a:p>
        </p:txBody>
      </p:sp>
      <p:sp>
        <p:nvSpPr>
          <p:cNvPr id="30761" name="テキスト ボックス 103"/>
          <p:cNvSpPr txBox="1">
            <a:spLocks noChangeArrowheads="1"/>
          </p:cNvSpPr>
          <p:nvPr/>
        </p:nvSpPr>
        <p:spPr bwMode="auto">
          <a:xfrm>
            <a:off x="6905625" y="2322513"/>
            <a:ext cx="642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/>
              <a:t>右</a:t>
            </a:r>
          </a:p>
        </p:txBody>
      </p:sp>
      <p:sp>
        <p:nvSpPr>
          <p:cNvPr id="30762" name="テキスト ボックス 104"/>
          <p:cNvSpPr txBox="1">
            <a:spLocks noChangeArrowheads="1"/>
          </p:cNvSpPr>
          <p:nvPr/>
        </p:nvSpPr>
        <p:spPr bwMode="auto">
          <a:xfrm>
            <a:off x="4651375" y="22780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/>
              <a:t>左</a:t>
            </a:r>
          </a:p>
        </p:txBody>
      </p:sp>
      <p:sp>
        <p:nvSpPr>
          <p:cNvPr id="30763" name="テキスト ボックス 105"/>
          <p:cNvSpPr txBox="1">
            <a:spLocks noChangeArrowheads="1"/>
          </p:cNvSpPr>
          <p:nvPr/>
        </p:nvSpPr>
        <p:spPr bwMode="auto">
          <a:xfrm>
            <a:off x="5984875" y="22701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ja-JP" altLang="en-US"/>
              <a:t>中</a:t>
            </a:r>
          </a:p>
        </p:txBody>
      </p:sp>
      <p:sp>
        <p:nvSpPr>
          <p:cNvPr id="30764" name="テキスト ボックス 116"/>
          <p:cNvSpPr txBox="1">
            <a:spLocks noChangeArrowheads="1"/>
          </p:cNvSpPr>
          <p:nvPr/>
        </p:nvSpPr>
        <p:spPr bwMode="auto">
          <a:xfrm>
            <a:off x="4857750" y="30003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No</a:t>
            </a:r>
            <a:endParaRPr lang="ja-JP" altLang="en-US"/>
          </a:p>
        </p:txBody>
      </p:sp>
      <p:sp>
        <p:nvSpPr>
          <p:cNvPr id="30765" name="テキスト ボックス 117"/>
          <p:cNvSpPr txBox="1">
            <a:spLocks noChangeArrowheads="1"/>
          </p:cNvSpPr>
          <p:nvPr/>
        </p:nvSpPr>
        <p:spPr bwMode="auto">
          <a:xfrm>
            <a:off x="7072313" y="328612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Yes</a:t>
            </a:r>
            <a:endParaRPr lang="ja-JP" altLang="en-US"/>
          </a:p>
        </p:txBody>
      </p:sp>
      <p:sp>
        <p:nvSpPr>
          <p:cNvPr id="30766" name="テキスト ボックス 118"/>
          <p:cNvSpPr txBox="1">
            <a:spLocks noChangeArrowheads="1"/>
          </p:cNvSpPr>
          <p:nvPr/>
        </p:nvSpPr>
        <p:spPr bwMode="auto">
          <a:xfrm>
            <a:off x="5643563" y="37147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Yes</a:t>
            </a:r>
            <a:endParaRPr lang="ja-JP" altLang="en-US"/>
          </a:p>
        </p:txBody>
      </p:sp>
      <p:sp>
        <p:nvSpPr>
          <p:cNvPr id="30767" name="テキスト ボックス 119"/>
          <p:cNvSpPr txBox="1">
            <a:spLocks noChangeArrowheads="1"/>
          </p:cNvSpPr>
          <p:nvPr/>
        </p:nvSpPr>
        <p:spPr bwMode="auto">
          <a:xfrm>
            <a:off x="4191000" y="42148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Yes</a:t>
            </a:r>
            <a:endParaRPr lang="ja-JP" altLang="en-US"/>
          </a:p>
        </p:txBody>
      </p:sp>
      <p:sp>
        <p:nvSpPr>
          <p:cNvPr id="30768" name="テキスト ボックス 120"/>
          <p:cNvSpPr txBox="1">
            <a:spLocks noChangeArrowheads="1"/>
          </p:cNvSpPr>
          <p:nvPr/>
        </p:nvSpPr>
        <p:spPr bwMode="auto">
          <a:xfrm>
            <a:off x="2682875" y="442912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Yes</a:t>
            </a:r>
            <a:endParaRPr lang="ja-JP" altLang="en-US"/>
          </a:p>
        </p:txBody>
      </p:sp>
      <p:sp>
        <p:nvSpPr>
          <p:cNvPr id="30769" name="テキスト ボックス 121"/>
          <p:cNvSpPr txBox="1">
            <a:spLocks noChangeArrowheads="1"/>
          </p:cNvSpPr>
          <p:nvPr/>
        </p:nvSpPr>
        <p:spPr bwMode="auto">
          <a:xfrm>
            <a:off x="3571875" y="342900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No</a:t>
            </a:r>
            <a:endParaRPr lang="ja-JP" altLang="en-US"/>
          </a:p>
        </p:txBody>
      </p:sp>
      <p:sp>
        <p:nvSpPr>
          <p:cNvPr id="30770" name="テキスト ボックス 122"/>
          <p:cNvSpPr txBox="1">
            <a:spLocks noChangeArrowheads="1"/>
          </p:cNvSpPr>
          <p:nvPr/>
        </p:nvSpPr>
        <p:spPr bwMode="auto">
          <a:xfrm>
            <a:off x="2143125" y="378618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No</a:t>
            </a:r>
            <a:endParaRPr lang="ja-JP" altLang="en-US"/>
          </a:p>
        </p:txBody>
      </p:sp>
      <p:sp>
        <p:nvSpPr>
          <p:cNvPr id="30771" name="テキスト ボックス 123"/>
          <p:cNvSpPr txBox="1">
            <a:spLocks noChangeArrowheads="1"/>
          </p:cNvSpPr>
          <p:nvPr/>
        </p:nvSpPr>
        <p:spPr bwMode="auto">
          <a:xfrm>
            <a:off x="857250" y="42021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/>
              <a:t>No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ジツセカイ三面鏡お散歩</a:t>
            </a:r>
          </a:p>
        </p:txBody>
      </p:sp>
      <p:sp>
        <p:nvSpPr>
          <p:cNvPr id="18434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None/>
            </a:pPr>
            <a:endParaRPr lang="ja-JP" altLang="en-US" dirty="0" smtClean="0"/>
          </a:p>
        </p:txBody>
      </p:sp>
      <p:sp>
        <p:nvSpPr>
          <p:cNvPr id="9" name="円/楕円 8"/>
          <p:cNvSpPr/>
          <p:nvPr/>
        </p:nvSpPr>
        <p:spPr>
          <a:xfrm>
            <a:off x="3657600" y="3962400"/>
            <a:ext cx="1981200" cy="1905000"/>
          </a:xfrm>
          <a:prstGeom prst="ellipse">
            <a:avLst/>
          </a:prstGeom>
          <a:solidFill>
            <a:srgbClr val="3366FF"/>
          </a:solidFill>
          <a:ln>
            <a:solidFill>
              <a:schemeClr val="accent1"/>
            </a:solidFill>
          </a:ln>
          <a:scene3d>
            <a:camera prst="isometricOffAxis2Left">
              <a:rot lat="1080000" lon="1560000" rev="0"/>
            </a:camera>
            <a:lightRig rig="threePt" dir="t"/>
          </a:scene3d>
          <a:sp3d>
            <a:bevelT w="101600" h="1016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 smtClean="0"/>
              <a:t>ジツセカイ</a:t>
            </a:r>
            <a:endParaRPr lang="en-US" altLang="ja-JP" sz="2100" dirty="0" smtClean="0"/>
          </a:p>
          <a:p>
            <a:pPr algn="ctr"/>
            <a:r>
              <a:rPr lang="ja-JP" altLang="en-US" sz="2100" dirty="0" smtClean="0"/>
              <a:t>三面鏡</a:t>
            </a:r>
            <a:endParaRPr lang="en-US" altLang="ja-JP" sz="2100" dirty="0" smtClean="0"/>
          </a:p>
          <a:p>
            <a:pPr algn="ctr"/>
            <a:r>
              <a:rPr lang="ja-JP" altLang="en-US" sz="2100" dirty="0" smtClean="0"/>
              <a:t>お散歩</a:t>
            </a:r>
            <a:endParaRPr lang="en-US" altLang="ja-JP" sz="2100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1066800" y="3429000"/>
            <a:ext cx="2057400" cy="1676400"/>
          </a:xfrm>
          <a:prstGeom prst="roundRect">
            <a:avLst/>
          </a:prstGeom>
          <a:solidFill>
            <a:srgbClr val="F37457"/>
          </a:solidFill>
          <a:scene3d>
            <a:camera prst="isometricOffAxis2Left">
              <a:rot lat="1080000" lon="1560000" rev="0"/>
            </a:camera>
            <a:lightRig rig="threePt" dir="t"/>
          </a:scene3d>
          <a:sp3d>
            <a:bevelT w="101600" h="1016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 smtClean="0"/>
              <a:t>没入感</a:t>
            </a:r>
            <a:endParaRPr kumimoji="1" lang="en-US" altLang="ja-JP" b="1" u="sng" dirty="0" smtClean="0"/>
          </a:p>
          <a:p>
            <a:pPr algn="ctr"/>
            <a:endParaRPr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Google</a:t>
            </a:r>
            <a:r>
              <a:rPr kumimoji="1" lang="ja-JP" altLang="en-US" dirty="0" smtClean="0"/>
              <a:t>ストリート</a:t>
            </a:r>
            <a:endParaRPr kumimoji="1" lang="en-US" altLang="ja-JP" dirty="0" smtClean="0"/>
          </a:p>
          <a:p>
            <a:r>
              <a:rPr lang="ja-JP" altLang="en-US" dirty="0" smtClean="0"/>
              <a:t>ビューの三面鏡</a:t>
            </a:r>
            <a:endParaRPr lang="en-US" altLang="ja-JP" dirty="0" smtClean="0"/>
          </a:p>
          <a:p>
            <a:r>
              <a:rPr kumimoji="1" lang="ja-JP" altLang="en-US" dirty="0" smtClean="0"/>
              <a:t>表示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2286000" y="1752600"/>
            <a:ext cx="2209800" cy="1676400"/>
          </a:xfrm>
          <a:prstGeom prst="roundRect">
            <a:avLst/>
          </a:prstGeom>
          <a:solidFill>
            <a:srgbClr val="89B954"/>
          </a:solidFill>
          <a:scene3d>
            <a:camera prst="isometricOffAxis2Left">
              <a:rot lat="1080000" lon="1560000" rev="0"/>
            </a:camera>
            <a:lightRig rig="threePt" dir="t"/>
          </a:scene3d>
          <a:sp3d>
            <a:bevelT w="101600" h="1016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u="sng" dirty="0" smtClean="0"/>
              <a:t>リアルな</a:t>
            </a:r>
            <a:r>
              <a:rPr lang="en-US" altLang="ja-JP" b="1" u="sng" dirty="0" smtClean="0"/>
              <a:t/>
            </a:r>
            <a:br>
              <a:rPr lang="en-US" altLang="ja-JP" b="1" u="sng" dirty="0" smtClean="0"/>
            </a:br>
            <a:r>
              <a:rPr lang="ja-JP" altLang="en-US" b="1" u="sng" dirty="0" smtClean="0"/>
              <a:t>コンテンツ配置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>
              <a:buFont typeface="Arial"/>
              <a:buChar char="•"/>
            </a:pPr>
            <a:r>
              <a:rPr kumimoji="1" lang="ja-JP" altLang="en-US" dirty="0" smtClean="0"/>
              <a:t>地理情報に応じた自然な情報表示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4876800" y="1828800"/>
            <a:ext cx="2362200" cy="1905000"/>
          </a:xfrm>
          <a:prstGeom prst="roundRect">
            <a:avLst/>
          </a:prstGeom>
          <a:solidFill>
            <a:srgbClr val="8759DF"/>
          </a:solidFill>
          <a:scene3d>
            <a:camera prst="isometricOffAxis2Left">
              <a:rot lat="1080000" lon="1560000" rev="0"/>
            </a:camera>
            <a:lightRig rig="threePt" dir="t"/>
          </a:scene3d>
          <a:sp3d>
            <a:bevelT w="101600" h="1016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u="sng" dirty="0" smtClean="0"/>
              <a:t>臨場感ある</a:t>
            </a:r>
            <a:endParaRPr lang="en-US" altLang="ja-JP" b="1" u="sng" dirty="0" smtClean="0"/>
          </a:p>
          <a:p>
            <a:pPr algn="ctr"/>
            <a:r>
              <a:rPr lang="ja-JP" altLang="en-US" b="1" u="sng" dirty="0" smtClean="0"/>
              <a:t>コミュニケーション</a:t>
            </a:r>
            <a:endParaRPr lang="en-US" altLang="ja-JP" b="1" u="sng" dirty="0" smtClean="0"/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ja-JP" altLang="en-US" dirty="0" smtClean="0"/>
              <a:t>家庭用ビデオカメラからのフル</a:t>
            </a:r>
            <a:r>
              <a:rPr kumimoji="1" lang="en-US" altLang="ja-JP" dirty="0" smtClean="0"/>
              <a:t>HD</a:t>
            </a:r>
            <a:r>
              <a:rPr kumimoji="1" lang="ja-JP" altLang="en-US" dirty="0" smtClean="0"/>
              <a:t>映像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転送</a:t>
            </a:r>
            <a:endParaRPr kumimoji="1" lang="en-US" altLang="ja-JP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6248400" y="4114800"/>
            <a:ext cx="2362200" cy="1676400"/>
          </a:xfrm>
          <a:prstGeom prst="roundRect">
            <a:avLst/>
          </a:prstGeom>
          <a:solidFill>
            <a:srgbClr val="3CB7D8"/>
          </a:solidFill>
          <a:scene3d>
            <a:camera prst="isometricOffAxis2Left">
              <a:rot lat="1080000" lon="1560000" rev="0"/>
            </a:camera>
            <a:lightRig rig="threePt" dir="t"/>
          </a:scene3d>
          <a:sp3d>
            <a:bevelT w="101600" h="1016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u="sng" dirty="0" smtClean="0"/>
              <a:t>自然な身体操作</a:t>
            </a:r>
            <a:endParaRPr kumimoji="1" lang="en-US" altLang="ja-JP" b="1" u="sng" dirty="0" smtClean="0"/>
          </a:p>
          <a:p>
            <a:pPr algn="ctr"/>
            <a:endParaRPr lang="en-US" altLang="ja-JP" dirty="0" smtClean="0"/>
          </a:p>
          <a:p>
            <a:pPr algn="ctr">
              <a:buFont typeface="Arial"/>
              <a:buChar char="•"/>
            </a:pPr>
            <a:r>
              <a:rPr lang="ja-JP" altLang="en-US" dirty="0" smtClean="0"/>
              <a:t>体の傾きや足踏み動作による入力操作</a:t>
            </a:r>
            <a:endParaRPr lang="en-US" altLang="ja-JP" dirty="0" smtClean="0"/>
          </a:p>
        </p:txBody>
      </p:sp>
      <p:sp>
        <p:nvSpPr>
          <p:cNvPr id="14" name="右矢印 13"/>
          <p:cNvSpPr/>
          <p:nvPr/>
        </p:nvSpPr>
        <p:spPr>
          <a:xfrm>
            <a:off x="3048000" y="4191000"/>
            <a:ext cx="762000" cy="609600"/>
          </a:xfrm>
          <a:prstGeom prst="rightArrow">
            <a:avLst/>
          </a:prstGeom>
          <a:solidFill>
            <a:srgbClr val="F37457"/>
          </a:solidFill>
          <a:scene3d>
            <a:camera prst="isometricOffAxis2Left">
              <a:rot lat="1080000" lon="1560000" rev="0"/>
            </a:camera>
            <a:lightRig rig="threePt" dir="t"/>
          </a:scene3d>
          <a:sp3d>
            <a:bevelT w="50800" h="508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3766532">
            <a:off x="3493334" y="3526234"/>
            <a:ext cx="762000" cy="609600"/>
          </a:xfrm>
          <a:prstGeom prst="rightArrow">
            <a:avLst/>
          </a:prstGeom>
          <a:solidFill>
            <a:srgbClr val="89B954"/>
          </a:solidFill>
          <a:scene3d>
            <a:camera prst="orthographicFront"/>
            <a:lightRig rig="threePt" dir="t"/>
          </a:scene3d>
          <a:sp3d>
            <a:bevelT w="50800" h="508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7673193">
            <a:off x="5122729" y="3688274"/>
            <a:ext cx="762000" cy="609600"/>
          </a:xfrm>
          <a:prstGeom prst="rightArrow">
            <a:avLst/>
          </a:prstGeom>
          <a:solidFill>
            <a:srgbClr val="8759DF"/>
          </a:solidFill>
          <a:scene3d>
            <a:camera prst="orthographicFront"/>
            <a:lightRig rig="threePt" dir="t"/>
          </a:scene3d>
          <a:sp3d>
            <a:bevelT w="50800" h="508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 rot="11065504">
            <a:off x="5638800" y="4648200"/>
            <a:ext cx="762000" cy="609600"/>
          </a:xfrm>
          <a:prstGeom prst="rightArrow">
            <a:avLst/>
          </a:prstGeom>
          <a:solidFill>
            <a:srgbClr val="3CB7D8"/>
          </a:solidFill>
          <a:scene3d>
            <a:camera prst="orthographicFront"/>
            <a:lightRig rig="threePt" dir="t"/>
          </a:scene3d>
          <a:sp3d>
            <a:bevelT w="50800" h="5080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ナレッジキャピタル会場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（設営の様子）</a:t>
            </a:r>
            <a:endParaRPr lang="ja-JP" altLang="en-US" dirty="0"/>
          </a:p>
        </p:txBody>
      </p:sp>
      <p:pic>
        <p:nvPicPr>
          <p:cNvPr id="4" name="コンテンツ プレースホルダ 3" descr="IMG_46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8008" r="-18008"/>
          <a:stretch>
            <a:fillRect/>
          </a:stretch>
        </p:blipFill>
        <p:spPr>
          <a:xfrm>
            <a:off x="152400" y="1676400"/>
            <a:ext cx="5178552" cy="2855463"/>
          </a:xfrm>
        </p:spPr>
      </p:pic>
      <p:pic>
        <p:nvPicPr>
          <p:cNvPr id="5" name="図 4" descr="IMG_46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24200"/>
            <a:ext cx="4419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 smtClean="0"/>
              <a:t>システムとデモンストレーション光景</a:t>
            </a:r>
          </a:p>
        </p:txBody>
      </p:sp>
      <p:sp>
        <p:nvSpPr>
          <p:cNvPr id="20482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0483" name="Picture 4" descr="img_47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357563"/>
            <a:ext cx="24907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img_47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628775"/>
            <a:ext cx="33083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img_47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557338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Century Schoolbook"/>
              </a:rPr>
              <a:t>デモシステムの構成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72000" y="2201863"/>
            <a:ext cx="4357688" cy="4143375"/>
          </a:xfrm>
          <a:prstGeom prst="rect">
            <a:avLst/>
          </a:prstGeom>
          <a:solidFill>
            <a:schemeClr val="accent5">
              <a:lumMod val="75000"/>
              <a:alpha val="26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9375" y="3651250"/>
            <a:ext cx="3071813" cy="1785938"/>
          </a:xfrm>
          <a:prstGeom prst="rect">
            <a:avLst/>
          </a:prstGeom>
          <a:solidFill>
            <a:schemeClr val="accent4">
              <a:lumMod val="75000"/>
              <a:alpha val="6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itchFamily="18" charset="0"/>
            </a:endParaRPr>
          </a:p>
        </p:txBody>
      </p:sp>
      <p:grpSp>
        <p:nvGrpSpPr>
          <p:cNvPr id="22532" name="グループ化 8"/>
          <p:cNvGrpSpPr>
            <a:grpSpLocks/>
          </p:cNvGrpSpPr>
          <p:nvPr/>
        </p:nvGrpSpPr>
        <p:grpSpPr bwMode="auto">
          <a:xfrm>
            <a:off x="0" y="4416425"/>
            <a:ext cx="2000250" cy="984250"/>
            <a:chOff x="-150929" y="2753974"/>
            <a:chExt cx="2000245" cy="985367"/>
          </a:xfrm>
        </p:grpSpPr>
        <p:sp>
          <p:nvSpPr>
            <p:cNvPr id="22563" name="テキスト ボックス 9"/>
            <p:cNvSpPr txBox="1">
              <a:spLocks noChangeArrowheads="1"/>
            </p:cNvSpPr>
            <p:nvPr/>
          </p:nvSpPr>
          <p:spPr bwMode="auto">
            <a:xfrm>
              <a:off x="-150929" y="3369704"/>
              <a:ext cx="2000245" cy="36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>
                  <a:latin typeface="Century Schoolbook"/>
                </a:rPr>
                <a:t>バランス</a:t>
              </a:r>
              <a:r>
                <a:rPr lang="en-US" altLang="ja-JP">
                  <a:latin typeface="Century Schoolbook"/>
                </a:rPr>
                <a:t>Wii</a:t>
              </a:r>
              <a:r>
                <a:rPr lang="ja-JP" altLang="en-US">
                  <a:latin typeface="Century Schoolbook"/>
                </a:rPr>
                <a:t>ボード</a:t>
              </a:r>
            </a:p>
          </p:txBody>
        </p:sp>
        <p:pic>
          <p:nvPicPr>
            <p:cNvPr id="22564" name="Picture 10" descr="C:\Documents and Settings\shingo-k\デスクトップ\wit\dicomo2009\paper\wiifi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2753974"/>
              <a:ext cx="1108756" cy="704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3" name="テキスト ボックス 11"/>
          <p:cNvSpPr txBox="1">
            <a:spLocks noChangeArrowheads="1"/>
          </p:cNvSpPr>
          <p:nvPr/>
        </p:nvSpPr>
        <p:spPr bwMode="auto">
          <a:xfrm>
            <a:off x="6715125" y="4773613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ja-JP" altLang="en-US">
                <a:latin typeface="Century Schoolbook"/>
              </a:rPr>
              <a:t>街路データサーバ</a:t>
            </a:r>
            <a:endParaRPr lang="en-US" altLang="ja-JP">
              <a:latin typeface="Century Schoolbook"/>
            </a:endParaRPr>
          </a:p>
          <a:p>
            <a:r>
              <a:rPr lang="en-US" altLang="ja-JP">
                <a:latin typeface="Century Schoolbook"/>
              </a:rPr>
              <a:t>(Google StreetView)</a:t>
            </a:r>
            <a:endParaRPr lang="ja-JP" altLang="en-US">
              <a:latin typeface="Century Schoolbook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4225925" y="3194050"/>
            <a:ext cx="3275013" cy="90487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225925" y="4098925"/>
            <a:ext cx="3060700" cy="175895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雲 14"/>
          <p:cNvSpPr>
            <a:spLocks noChangeArrowheads="1"/>
          </p:cNvSpPr>
          <p:nvPr/>
        </p:nvSpPr>
        <p:spPr bwMode="auto">
          <a:xfrm rot="5400000">
            <a:off x="4107657" y="3296443"/>
            <a:ext cx="3429000" cy="1928813"/>
          </a:xfrm>
          <a:custGeom>
            <a:avLst/>
            <a:gdLst>
              <a:gd name="T0" fmla="*/ 3426143 w 43200"/>
              <a:gd name="T1" fmla="*/ 964407 h 43200"/>
              <a:gd name="T2" fmla="*/ 1714500 w 43200"/>
              <a:gd name="T3" fmla="*/ 1926759 h 43200"/>
              <a:gd name="T4" fmla="*/ 10636 w 43200"/>
              <a:gd name="T5" fmla="*/ 964407 h 43200"/>
              <a:gd name="T6" fmla="*/ 1714500 w 43200"/>
              <a:gd name="T7" fmla="*/ 110282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222268">
              <a:alpha val="45000"/>
            </a:srgb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Century Schoolbook" pitchFamily="18" charset="0"/>
              <a:ea typeface="+mn-ea"/>
            </a:endParaRPr>
          </a:p>
        </p:txBody>
      </p:sp>
      <p:sp>
        <p:nvSpPr>
          <p:cNvPr id="22537" name="テキスト ボックス 17"/>
          <p:cNvSpPr txBox="1">
            <a:spLocks noChangeArrowheads="1"/>
          </p:cNvSpPr>
          <p:nvPr/>
        </p:nvSpPr>
        <p:spPr bwMode="auto">
          <a:xfrm rot="-960490">
            <a:off x="5076825" y="2924175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entury Schoolbook"/>
              </a:rPr>
              <a:t>位置情報に基づく付加的コンテンツ</a:t>
            </a:r>
          </a:p>
        </p:txBody>
      </p:sp>
      <p:sp>
        <p:nvSpPr>
          <p:cNvPr id="22538" name="テキスト ボックス 18"/>
          <p:cNvSpPr txBox="1">
            <a:spLocks noChangeArrowheads="1"/>
          </p:cNvSpPr>
          <p:nvPr/>
        </p:nvSpPr>
        <p:spPr bwMode="auto">
          <a:xfrm rot="1778534">
            <a:off x="5253038" y="4722813"/>
            <a:ext cx="1354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entury Schoolbook"/>
              </a:rPr>
              <a:t>街路データ</a:t>
            </a:r>
          </a:p>
        </p:txBody>
      </p:sp>
      <p:sp>
        <p:nvSpPr>
          <p:cNvPr id="22539" name="テキスト ボックス 20"/>
          <p:cNvSpPr txBox="1">
            <a:spLocks noChangeArrowheads="1"/>
          </p:cNvSpPr>
          <p:nvPr/>
        </p:nvSpPr>
        <p:spPr bwMode="auto">
          <a:xfrm rot="-963445">
            <a:off x="1331913" y="4005263"/>
            <a:ext cx="1500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entury Schoolbook"/>
              </a:rPr>
              <a:t>センサデータ</a:t>
            </a:r>
          </a:p>
        </p:txBody>
      </p:sp>
      <p:grpSp>
        <p:nvGrpSpPr>
          <p:cNvPr id="22540" name="グループ化 21"/>
          <p:cNvGrpSpPr>
            <a:grpSpLocks/>
          </p:cNvGrpSpPr>
          <p:nvPr/>
        </p:nvGrpSpPr>
        <p:grpSpPr bwMode="auto">
          <a:xfrm>
            <a:off x="3214688" y="3403600"/>
            <a:ext cx="1357312" cy="1655763"/>
            <a:chOff x="2500298" y="2428868"/>
            <a:chExt cx="1357322" cy="1655216"/>
          </a:xfrm>
        </p:grpSpPr>
        <p:sp>
          <p:nvSpPr>
            <p:cNvPr id="22561" name="テキスト ボックス 22"/>
            <p:cNvSpPr txBox="1">
              <a:spLocks noChangeArrowheads="1"/>
            </p:cNvSpPr>
            <p:nvPr/>
          </p:nvSpPr>
          <p:spPr bwMode="auto">
            <a:xfrm>
              <a:off x="2500298" y="3714752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>
                  <a:latin typeface="Century Schoolbook"/>
                </a:rPr>
                <a:t>クライアント</a:t>
              </a:r>
              <a:endParaRPr lang="en-US" altLang="ja-JP">
                <a:latin typeface="Century Schoolbook"/>
              </a:endParaRPr>
            </a:p>
          </p:txBody>
        </p:sp>
        <p:pic>
          <p:nvPicPr>
            <p:cNvPr id="22562" name="Picture 11" descr="C:\Documents and Settings\shingo-k\デスクトップ\wit\dicomo2009\paper\MacPro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4612" y="2428868"/>
              <a:ext cx="797483" cy="139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1" name="Picture 12" descr="C:\Documents and Settings\shingo-k\デスクトップ\wit\dicomo2009\paper\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2546350"/>
            <a:ext cx="571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テキスト ボックス 25"/>
          <p:cNvSpPr txBox="1">
            <a:spLocks noChangeArrowheads="1"/>
          </p:cNvSpPr>
          <p:nvPr/>
        </p:nvSpPr>
        <p:spPr bwMode="auto">
          <a:xfrm>
            <a:off x="5000625" y="3933825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Century Schoolbook"/>
              </a:rPr>
              <a:t>インターネット</a:t>
            </a:r>
          </a:p>
        </p:txBody>
      </p:sp>
      <p:sp>
        <p:nvSpPr>
          <p:cNvPr id="22543" name="テキスト ボックス 26"/>
          <p:cNvSpPr txBox="1">
            <a:spLocks noChangeArrowheads="1"/>
          </p:cNvSpPr>
          <p:nvPr/>
        </p:nvSpPr>
        <p:spPr bwMode="auto">
          <a:xfrm>
            <a:off x="71438" y="3638550"/>
            <a:ext cx="242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entury Schoolbook"/>
              </a:rPr>
              <a:t>歩行インタフェース</a:t>
            </a:r>
          </a:p>
        </p:txBody>
      </p:sp>
      <p:sp>
        <p:nvSpPr>
          <p:cNvPr id="22544" name="テキスト ボックス 27"/>
          <p:cNvSpPr txBox="1">
            <a:spLocks noChangeArrowheads="1"/>
          </p:cNvSpPr>
          <p:nvPr/>
        </p:nvSpPr>
        <p:spPr bwMode="auto">
          <a:xfrm>
            <a:off x="6643688" y="3773488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ja-JP" altLang="en-US">
                <a:latin typeface="Century Schoolbook"/>
              </a:rPr>
              <a:t>位置コンテンツサーバ</a:t>
            </a:r>
            <a:endParaRPr lang="ja-JP" altLang="en-US">
              <a:latin typeface="Century Schoolbook"/>
            </a:endParaRPr>
          </a:p>
        </p:txBody>
      </p:sp>
      <p:grpSp>
        <p:nvGrpSpPr>
          <p:cNvPr id="22545" name="グループ化 28"/>
          <p:cNvGrpSpPr>
            <a:grpSpLocks/>
          </p:cNvGrpSpPr>
          <p:nvPr/>
        </p:nvGrpSpPr>
        <p:grpSpPr bwMode="auto">
          <a:xfrm>
            <a:off x="244475" y="2000250"/>
            <a:ext cx="2976563" cy="1174750"/>
            <a:chOff x="1895456" y="695308"/>
            <a:chExt cx="2976501" cy="1174198"/>
          </a:xfrm>
        </p:grpSpPr>
        <p:grpSp>
          <p:nvGrpSpPr>
            <p:cNvPr id="22556" name="グループ化 62"/>
            <p:cNvGrpSpPr>
              <a:grpSpLocks/>
            </p:cNvGrpSpPr>
            <p:nvPr/>
          </p:nvGrpSpPr>
          <p:grpSpPr bwMode="auto">
            <a:xfrm>
              <a:off x="1895456" y="695308"/>
              <a:ext cx="2976501" cy="804866"/>
              <a:chOff x="500034" y="1071546"/>
              <a:chExt cx="2976501" cy="804866"/>
            </a:xfrm>
          </p:grpSpPr>
          <p:pic>
            <p:nvPicPr>
              <p:cNvPr id="22558" name="Picture 13" descr="C:\Documents and Settings\shingo-k\デスクトップ\wit\dicomo2009\paper\img10594559083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00166" y="1071546"/>
                <a:ext cx="976237" cy="804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9" name="Picture 13" descr="C:\Documents and Settings\shingo-k\デスクトップ\wit\dicomo2009\paper\img10594559083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00298" y="1071546"/>
                <a:ext cx="976237" cy="804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0" name="Picture 13" descr="C:\Documents and Settings\shingo-k\デスクトップ\wit\dicomo2009\paper\img10594559083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00034" y="1071546"/>
                <a:ext cx="976237" cy="804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57" name="テキスト ボックス 30"/>
            <p:cNvSpPr txBox="1">
              <a:spLocks noChangeArrowheads="1"/>
            </p:cNvSpPr>
            <p:nvPr/>
          </p:nvSpPr>
          <p:spPr bwMode="auto">
            <a:xfrm>
              <a:off x="2214546" y="1500174"/>
              <a:ext cx="2500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ja-JP" altLang="en-US">
                  <a:latin typeface="Century Schoolbook"/>
                </a:rPr>
                <a:t>プラズマディスプレイ</a:t>
              </a:r>
              <a:endParaRPr lang="ja-JP" altLang="en-US">
                <a:latin typeface="Century Schoolbook"/>
              </a:endParaRPr>
            </a:p>
          </p:txBody>
        </p:sp>
      </p:grpSp>
      <p:sp>
        <p:nvSpPr>
          <p:cNvPr id="22546" name="テキスト ボックス 34"/>
          <p:cNvSpPr txBox="1">
            <a:spLocks noChangeArrowheads="1"/>
          </p:cNvSpPr>
          <p:nvPr/>
        </p:nvSpPr>
        <p:spPr bwMode="auto">
          <a:xfrm>
            <a:off x="101600" y="1643063"/>
            <a:ext cx="2398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entury Schoolbook"/>
              </a:rPr>
              <a:t>表示インタフェース</a:t>
            </a:r>
          </a:p>
        </p:txBody>
      </p:sp>
      <p:cxnSp>
        <p:nvCxnSpPr>
          <p:cNvPr id="36" name="図形 35"/>
          <p:cNvCxnSpPr/>
          <p:nvPr/>
        </p:nvCxnSpPr>
        <p:spPr>
          <a:xfrm rot="16200000" flipV="1">
            <a:off x="3023395" y="2599531"/>
            <a:ext cx="1001712" cy="606425"/>
          </a:xfrm>
          <a:prstGeom prst="bentConnector3">
            <a:avLst>
              <a:gd name="adj1" fmla="val 99646"/>
            </a:avLst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テキスト ボックス 36"/>
          <p:cNvSpPr txBox="1">
            <a:spLocks noChangeArrowheads="1"/>
          </p:cNvSpPr>
          <p:nvPr/>
        </p:nvSpPr>
        <p:spPr bwMode="auto">
          <a:xfrm rot="5400000">
            <a:off x="3620294" y="2724944"/>
            <a:ext cx="70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entury Schoolbook"/>
              </a:rPr>
              <a:t>表示</a:t>
            </a:r>
          </a:p>
        </p:txBody>
      </p:sp>
      <p:pic>
        <p:nvPicPr>
          <p:cNvPr id="2254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5416550"/>
            <a:ext cx="13573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正方形/長方形 38"/>
          <p:cNvSpPr>
            <a:spLocks noChangeArrowheads="1"/>
          </p:cNvSpPr>
          <p:nvPr/>
        </p:nvSpPr>
        <p:spPr bwMode="auto">
          <a:xfrm>
            <a:off x="4572000" y="2201863"/>
            <a:ext cx="2827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ja-JP" altLang="en-US">
                <a:latin typeface="Century Schoolbook"/>
              </a:rPr>
              <a:t>街路データ・位置コンテンツ</a:t>
            </a:r>
          </a:p>
        </p:txBody>
      </p:sp>
      <p:sp>
        <p:nvSpPr>
          <p:cNvPr id="22551" name="テキスト ボックス 16"/>
          <p:cNvSpPr txBox="1">
            <a:spLocks noChangeArrowheads="1"/>
          </p:cNvSpPr>
          <p:nvPr/>
        </p:nvSpPr>
        <p:spPr bwMode="auto">
          <a:xfrm>
            <a:off x="1500188" y="47021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>
                <a:latin typeface="Century Schoolbook"/>
              </a:rPr>
              <a:t>Bluetooth</a:t>
            </a:r>
            <a:r>
              <a:rPr kumimoji="0" lang="ja-JP" altLang="en-US">
                <a:latin typeface="Century Schoolbook"/>
              </a:rPr>
              <a:t>通信</a:t>
            </a:r>
            <a:endParaRPr lang="ja-JP" altLang="en-US">
              <a:latin typeface="Century Schoolbook"/>
            </a:endParaRPr>
          </a:p>
        </p:txBody>
      </p:sp>
      <p:sp>
        <p:nvSpPr>
          <p:cNvPr id="22552" name="日付プレースホルダ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3747C06-D86A-490C-8898-8B93FBD8DB08}" type="datetime1">
              <a:rPr kumimoji="0" lang="ja-JP" altLang="en-US" sz="1400">
                <a:cs typeface="Arial" charset="0"/>
              </a:rPr>
              <a:pPr/>
              <a:t>09.6.25</a:t>
            </a:fld>
            <a:endParaRPr kumimoji="0" lang="en-US" altLang="ja-JP" sz="1400">
              <a:cs typeface="Arial" charset="0"/>
            </a:endParaRPr>
          </a:p>
        </p:txBody>
      </p:sp>
      <p:sp>
        <p:nvSpPr>
          <p:cNvPr id="22553" name="スライド番号プレースホルダ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97BBA9C-3733-43DA-94E0-253A9E977982}" type="slidenum">
              <a:rPr kumimoji="0" lang="ja-JP" altLang="ja-JP" sz="1400">
                <a:solidFill>
                  <a:schemeClr val="bg1"/>
                </a:solidFill>
              </a:rPr>
              <a:pPr algn="r"/>
              <a:t>6</a:t>
            </a:fld>
            <a:endParaRPr kumimoji="0" lang="ja-JP" altLang="ja-JP" sz="1400">
              <a:solidFill>
                <a:schemeClr val="bg1"/>
              </a:solidFill>
            </a:endParaRPr>
          </a:p>
        </p:txBody>
      </p:sp>
      <p:sp>
        <p:nvSpPr>
          <p:cNvPr id="2" name="正方形/長方形 6"/>
          <p:cNvSpPr/>
          <p:nvPr/>
        </p:nvSpPr>
        <p:spPr>
          <a:xfrm>
            <a:off x="179388" y="1484313"/>
            <a:ext cx="3168650" cy="1944687"/>
          </a:xfrm>
          <a:prstGeom prst="rect">
            <a:avLst/>
          </a:prstGeom>
          <a:solidFill>
            <a:schemeClr val="accent4">
              <a:lumMod val="75000"/>
              <a:alpha val="6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itchFamily="18" charset="0"/>
            </a:endParaRPr>
          </a:p>
        </p:txBody>
      </p:sp>
      <p:sp>
        <p:nvSpPr>
          <p:cNvPr id="22555" name="Freeform 42"/>
          <p:cNvSpPr>
            <a:spLocks/>
          </p:cNvSpPr>
          <p:nvPr/>
        </p:nvSpPr>
        <p:spPr bwMode="auto">
          <a:xfrm>
            <a:off x="1547813" y="4076700"/>
            <a:ext cx="1728787" cy="576263"/>
          </a:xfrm>
          <a:custGeom>
            <a:avLst/>
            <a:gdLst>
              <a:gd name="T0" fmla="*/ 0 w 1089"/>
              <a:gd name="T1" fmla="*/ 363 h 363"/>
              <a:gd name="T2" fmla="*/ 499 w 1089"/>
              <a:gd name="T3" fmla="*/ 136 h 363"/>
              <a:gd name="T4" fmla="*/ 499 w 1089"/>
              <a:gd name="T5" fmla="*/ 272 h 363"/>
              <a:gd name="T6" fmla="*/ 1089 w 1089"/>
              <a:gd name="T7" fmla="*/ 0 h 363"/>
              <a:gd name="T8" fmla="*/ 409 w 1089"/>
              <a:gd name="T9" fmla="*/ 363 h 363"/>
              <a:gd name="T10" fmla="*/ 454 w 1089"/>
              <a:gd name="T11" fmla="*/ 181 h 363"/>
              <a:gd name="T12" fmla="*/ 0 w 1089"/>
              <a:gd name="T13" fmla="*/ 363 h 3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9"/>
              <a:gd name="T22" fmla="*/ 0 h 363"/>
              <a:gd name="T23" fmla="*/ 1089 w 1089"/>
              <a:gd name="T24" fmla="*/ 363 h 3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9" h="363">
                <a:moveTo>
                  <a:pt x="0" y="363"/>
                </a:moveTo>
                <a:lnTo>
                  <a:pt x="499" y="136"/>
                </a:lnTo>
                <a:lnTo>
                  <a:pt x="499" y="272"/>
                </a:lnTo>
                <a:lnTo>
                  <a:pt x="1089" y="0"/>
                </a:lnTo>
                <a:lnTo>
                  <a:pt x="409" y="363"/>
                </a:lnTo>
                <a:lnTo>
                  <a:pt x="454" y="181"/>
                </a:lnTo>
                <a:lnTo>
                  <a:pt x="0" y="36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000" smtClean="0"/>
              <a:t>システム構築・データ提供・運用に</a:t>
            </a:r>
            <a:br>
              <a:rPr lang="ja-JP" altLang="en-US" sz="4000" smtClean="0"/>
            </a:br>
            <a:r>
              <a:rPr lang="ja-JP" altLang="en-US" sz="4000" smtClean="0"/>
              <a:t>ご協力いただいた皆様</a:t>
            </a:r>
          </a:p>
        </p:txBody>
      </p:sp>
      <p:sp>
        <p:nvSpPr>
          <p:cNvPr id="24578" name="Rectangle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ja-JP" altLang="en-US" dirty="0" smtClean="0"/>
              <a:t>奈良先端大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Google StreetView3</a:t>
            </a:r>
            <a:r>
              <a:rPr lang="ja-JP" altLang="en-US" dirty="0" smtClean="0"/>
              <a:t>面連動表示</a:t>
            </a:r>
          </a:p>
          <a:p>
            <a:pPr lvl="1" eaLnBrk="1" hangingPunct="1"/>
            <a:r>
              <a:rPr lang="en-US" altLang="ja-JP" dirty="0" err="1" smtClean="0"/>
              <a:t>Wii</a:t>
            </a:r>
            <a:r>
              <a:rPr lang="en-US" altLang="ja-JP" dirty="0" smtClean="0"/>
              <a:t> Fit</a:t>
            </a:r>
            <a:r>
              <a:rPr lang="ja-JP" altLang="en-US" dirty="0" smtClean="0"/>
              <a:t>による歩行インタフェースの開発</a:t>
            </a:r>
          </a:p>
          <a:p>
            <a:pPr eaLnBrk="1" hangingPunct="1"/>
            <a:r>
              <a:rPr lang="ja-JP" altLang="en-US" dirty="0" smtClean="0"/>
              <a:t>立命館大</a:t>
            </a:r>
          </a:p>
          <a:p>
            <a:pPr lvl="1" eaLnBrk="1" hangingPunct="1"/>
            <a:r>
              <a:rPr lang="ja-JP" altLang="en-US" dirty="0" smtClean="0"/>
              <a:t>付加コンテンツオーバレイ表示</a:t>
            </a:r>
            <a:endParaRPr lang="en-US" altLang="ja-JP" dirty="0" smtClean="0"/>
          </a:p>
          <a:p>
            <a:pPr lvl="1" eaLnBrk="1" hangingPunct="1"/>
            <a:r>
              <a:rPr lang="en-US" altLang="ja-JP" dirty="0" smtClean="0"/>
              <a:t>Google </a:t>
            </a:r>
            <a:r>
              <a:rPr lang="en-US" altLang="ja-JP" dirty="0" err="1" smtClean="0"/>
              <a:t>StreetView</a:t>
            </a:r>
            <a:r>
              <a:rPr lang="ja-JP" altLang="en-US" dirty="0" smtClean="0"/>
              <a:t>上に遠近感を用いてアイコンマッピング</a:t>
            </a:r>
          </a:p>
          <a:p>
            <a:pPr eaLnBrk="1" hangingPunct="1"/>
            <a:r>
              <a:rPr lang="ja-JP" altLang="en-US" dirty="0" smtClean="0"/>
              <a:t>パナソニック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リアルタイムライブ中継システム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ディスプレイなど機材提供</a:t>
            </a:r>
          </a:p>
          <a:p>
            <a:pPr eaLnBrk="1" hangingPunct="1"/>
            <a:r>
              <a:rPr lang="ja-JP" altLang="en-US" dirty="0" smtClean="0"/>
              <a:t>朝日放送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番宣動画</a:t>
            </a:r>
          </a:p>
          <a:p>
            <a:pPr eaLnBrk="1" hangingPunct="1"/>
            <a:r>
              <a:rPr lang="ja-JP" altLang="en-US" dirty="0" smtClean="0"/>
              <a:t>毎日放送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お天気カメラ動画</a:t>
            </a:r>
          </a:p>
          <a:p>
            <a:pPr eaLnBrk="1" hangingPunct="1"/>
            <a:r>
              <a:rPr lang="en-US" altLang="ja-JP" dirty="0" smtClean="0"/>
              <a:t>NTT</a:t>
            </a:r>
            <a:r>
              <a:rPr lang="ja-JP" altLang="en-US" dirty="0" smtClean="0"/>
              <a:t>スマートコネクト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ネットワーク周り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デモンストレーションしてみると</a:t>
            </a:r>
            <a:r>
              <a:rPr lang="en-US" altLang="ja-JP" smtClean="0"/>
              <a:t>…</a:t>
            </a:r>
          </a:p>
        </p:txBody>
      </p:sp>
      <p:sp>
        <p:nvSpPr>
          <p:cNvPr id="26626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応用は考えていた以上に幅広い</a:t>
            </a:r>
          </a:p>
          <a:p>
            <a:pPr eaLnBrk="1" hangingPunct="1"/>
            <a:r>
              <a:rPr lang="ja-JP" altLang="en-US" dirty="0" smtClean="0"/>
              <a:t>デモ会場から得られた応用例・声</a:t>
            </a:r>
          </a:p>
          <a:p>
            <a:pPr lvl="1" eaLnBrk="1" hangingPunct="1"/>
            <a:r>
              <a:rPr lang="ja-JP" altLang="en-US" dirty="0" smtClean="0"/>
              <a:t>街頭広告</a:t>
            </a:r>
          </a:p>
          <a:p>
            <a:pPr lvl="1" eaLnBrk="1" hangingPunct="1"/>
            <a:r>
              <a:rPr lang="ja-JP" altLang="en-US" dirty="0" smtClean="0"/>
              <a:t>不動産で昼・夜実際に街を歩く体験</a:t>
            </a:r>
          </a:p>
          <a:p>
            <a:pPr lvl="1" eaLnBrk="1" hangingPunct="1"/>
            <a:r>
              <a:rPr lang="ja-JP" altLang="en-US" dirty="0" smtClean="0"/>
              <a:t>福利健康</a:t>
            </a:r>
          </a:p>
          <a:p>
            <a:pPr lvl="1" eaLnBrk="1" hangingPunct="1"/>
            <a:r>
              <a:rPr lang="ja-JP" altLang="en-US" dirty="0" smtClean="0"/>
              <a:t>街の情報を流すことによる街の活性化</a:t>
            </a:r>
          </a:p>
          <a:p>
            <a:pPr lvl="2" eaLnBrk="1" hangingPunct="1"/>
            <a:r>
              <a:rPr lang="ja-JP" altLang="en-US" dirty="0" smtClean="0"/>
              <a:t>面白そう、訪ねたい街</a:t>
            </a:r>
          </a:p>
          <a:p>
            <a:pPr lvl="1" eaLnBrk="1" hangingPunct="1"/>
            <a:endParaRPr lang="ja-JP" altLang="en-US" dirty="0" smtClean="0"/>
          </a:p>
          <a:p>
            <a:pPr lvl="1" eaLnBrk="1" hangingPunct="1"/>
            <a:endParaRPr lang="ja-JP" altLang="en-US" dirty="0" smtClean="0"/>
          </a:p>
        </p:txBody>
      </p:sp>
      <p:pic>
        <p:nvPicPr>
          <p:cNvPr id="26627" name="Picture 4" descr="MCj04377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276475"/>
            <a:ext cx="1831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4000" dirty="0" smtClean="0"/>
              <a:t>今後控えているイベント</a:t>
            </a:r>
          </a:p>
        </p:txBody>
      </p:sp>
      <p:sp>
        <p:nvSpPr>
          <p:cNvPr id="28674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イベントにおける出展</a:t>
            </a:r>
          </a:p>
          <a:p>
            <a:pPr lvl="1" eaLnBrk="1" hangingPunct="1"/>
            <a:r>
              <a:rPr lang="ja-JP" altLang="en-US" dirty="0" smtClean="0"/>
              <a:t>大阪北ヤードナレッジキャピタルトライアル</a:t>
            </a:r>
            <a:r>
              <a:rPr lang="en-US" altLang="ja-JP" dirty="0" smtClean="0"/>
              <a:t>2</a:t>
            </a:r>
            <a:r>
              <a:rPr lang="ja-JP" altLang="en-US" dirty="0" smtClean="0"/>
              <a:t>？</a:t>
            </a:r>
          </a:p>
          <a:p>
            <a:pPr lvl="2" eaLnBrk="1" hangingPunct="1"/>
            <a:r>
              <a:rPr lang="ja-JP" altLang="en-US" dirty="0" smtClean="0"/>
              <a:t>来年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月に予定</a:t>
            </a:r>
            <a:r>
              <a:rPr lang="en-US" altLang="ja-JP" dirty="0" smtClean="0"/>
              <a:t>(</a:t>
            </a:r>
            <a:r>
              <a:rPr lang="ja-JP" altLang="en-US" dirty="0" smtClean="0"/>
              <a:t>？</a:t>
            </a:r>
            <a:r>
              <a:rPr lang="en-US" altLang="ja-JP" dirty="0" smtClean="0"/>
              <a:t>)</a:t>
            </a:r>
          </a:p>
          <a:p>
            <a:pPr lvl="2" eaLnBrk="1" hangingPunct="1"/>
            <a:r>
              <a:rPr lang="ja-JP" altLang="en-US" dirty="0" smtClean="0"/>
              <a:t>前回同様、短期的なイベントでのデモ出展</a:t>
            </a:r>
          </a:p>
          <a:p>
            <a:pPr eaLnBrk="1" hangingPunct="1"/>
            <a:r>
              <a:rPr lang="ja-JP" altLang="en-US" dirty="0" smtClean="0"/>
              <a:t>継続的な研究トピックとして</a:t>
            </a:r>
          </a:p>
          <a:p>
            <a:pPr lvl="1" eaLnBrk="1" hangingPunct="1"/>
            <a:r>
              <a:rPr lang="ja-JP" altLang="en-US" dirty="0" smtClean="0"/>
              <a:t>研究分野の「コラボレーション」</a:t>
            </a:r>
          </a:p>
          <a:p>
            <a:pPr lvl="2" eaLnBrk="1" hangingPunct="1"/>
            <a:r>
              <a:rPr lang="ja-JP" altLang="en-US" dirty="0" smtClean="0"/>
              <a:t>センサ情報マネージメント</a:t>
            </a:r>
          </a:p>
          <a:p>
            <a:pPr lvl="2" eaLnBrk="1" hangingPunct="1"/>
            <a:r>
              <a:rPr lang="ja-JP" altLang="en-US" dirty="0" smtClean="0"/>
              <a:t>コンテンツ推薦システム</a:t>
            </a:r>
          </a:p>
          <a:p>
            <a:pPr lvl="2" eaLnBrk="1" hangingPunct="1"/>
            <a:r>
              <a:rPr lang="ja-JP" altLang="en-US" dirty="0" smtClean="0"/>
              <a:t>実空間情報マッピング</a:t>
            </a:r>
          </a:p>
        </p:txBody>
      </p:sp>
      <p:pic>
        <p:nvPicPr>
          <p:cNvPr id="28675" name="Picture 6" descr="j0429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292600"/>
            <a:ext cx="16891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0" endPos="0" dir="5400000" sy="-100000" algn="bl" rotWithShape="0"/>
          </a:effectLst>
        </p:spPr>
      </p:pic>
      <p:sp>
        <p:nvSpPr>
          <p:cNvPr id="28676" name="AutoShape 7"/>
          <p:cNvSpPr>
            <a:spLocks noChangeArrowheads="1"/>
          </p:cNvSpPr>
          <p:nvPr/>
        </p:nvSpPr>
        <p:spPr bwMode="auto">
          <a:xfrm>
            <a:off x="7596188" y="4005263"/>
            <a:ext cx="792162" cy="503237"/>
          </a:xfrm>
          <a:prstGeom prst="wedgeEllipseCallout">
            <a:avLst>
              <a:gd name="adj1" fmla="val -43787"/>
              <a:gd name="adj2" fmla="val 92273"/>
            </a:avLst>
          </a:prstGeom>
          <a:solidFill>
            <a:srgbClr val="CC99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en-US"/>
          </a:p>
        </p:txBody>
      </p:sp>
      <p:sp>
        <p:nvSpPr>
          <p:cNvPr id="28677" name="AutoShape 8"/>
          <p:cNvSpPr>
            <a:spLocks noChangeArrowheads="1"/>
          </p:cNvSpPr>
          <p:nvPr/>
        </p:nvSpPr>
        <p:spPr bwMode="auto">
          <a:xfrm>
            <a:off x="6588125" y="3789363"/>
            <a:ext cx="576263" cy="4318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7885113" y="4941888"/>
            <a:ext cx="863600" cy="720725"/>
          </a:xfrm>
          <a:prstGeom prst="cloudCallout">
            <a:avLst>
              <a:gd name="adj1" fmla="val -72796"/>
              <a:gd name="adj2" fmla="val -51319"/>
            </a:avLst>
          </a:prstGeom>
          <a:solidFill>
            <a:srgbClr val="CCFFCC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デザート.thmx</Template>
  <TotalTime>665</TotalTime>
  <Words>1504</Words>
  <Application>Microsoft Office PowerPoint</Application>
  <PresentationFormat>画面に合わせる (4:3)</PresentationFormat>
  <Paragraphs>283</Paragraphs>
  <Slides>25</Slides>
  <Notes>13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デザート</vt:lpstr>
      <vt:lpstr>北ヤードトライアル実験と これからの展開について 第5回CKP研究会</vt:lpstr>
      <vt:lpstr>大阪北ヤードナレッジキャピタル トライアル2009</vt:lpstr>
      <vt:lpstr>ジツセカイ三面鏡お散歩</vt:lpstr>
      <vt:lpstr>ナレッジキャピタル会場 （設営の様子）</vt:lpstr>
      <vt:lpstr>システムとデモンストレーション光景</vt:lpstr>
      <vt:lpstr>デモシステムの構成</vt:lpstr>
      <vt:lpstr>システム構築・データ提供・運用に ご協力いただいた皆様</vt:lpstr>
      <vt:lpstr>デモンストレーションしてみると…</vt:lpstr>
      <vt:lpstr>今後控えているイベント</vt:lpstr>
      <vt:lpstr>次回のデモに向けて 北ヤードトライアルWG(案)</vt:lpstr>
      <vt:lpstr>振り返ってみると 面白さはどこにあったのか？</vt:lpstr>
      <vt:lpstr>疑似的な実空間(StreetView) ウォークスルーによる情報提供の良さ </vt:lpstr>
      <vt:lpstr>次回のデモに向けて デモシステムのイメージ</vt:lpstr>
      <vt:lpstr>発展の方向性</vt:lpstr>
      <vt:lpstr>発展にあたっての課題(1)</vt:lpstr>
      <vt:lpstr>発展にあたっての課題(2)</vt:lpstr>
      <vt:lpstr>StreetView以外の場所での活用</vt:lpstr>
      <vt:lpstr>全方位カメラ映像への コンテンツマッピング</vt:lpstr>
      <vt:lpstr>屋内空間での位置推定</vt:lpstr>
      <vt:lpstr>情報ソースを広げる 〜クローリングによる情報収集</vt:lpstr>
      <vt:lpstr>情報ソースを広げる 〜ゆるやかな情報提供</vt:lpstr>
      <vt:lpstr>コミュニケーションから 位置ベース情報を</vt:lpstr>
      <vt:lpstr>まとめ</vt:lpstr>
      <vt:lpstr>スライド 24</vt:lpstr>
      <vt:lpstr>歩行・方向転換・停止の認識アルゴリズム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naomi-te</dc:creator>
  <cp:lastModifiedBy>テラダ ナオミ</cp:lastModifiedBy>
  <cp:revision>58</cp:revision>
  <dcterms:created xsi:type="dcterms:W3CDTF">2009-06-25T01:15:11Z</dcterms:created>
  <dcterms:modified xsi:type="dcterms:W3CDTF">2009-06-25T01:17:17Z</dcterms:modified>
</cp:coreProperties>
</file>